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Noto Sans Symbols" pitchFamily="2" charset="0"/>
      <p:regular r:id="rId36"/>
      <p:bold r:id="rId37"/>
    </p:embeddedFont>
    <p:embeddedFont>
      <p:font typeface="Tahoma" panose="020B060403050404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UZ7NqnksmTSvHDX8I79I7ztS8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FEA83-A0BE-4E9C-BC96-8472C5076ED5}">
  <a:tblStyle styleId="{2A5FEA83-A0BE-4E9C-BC96-8472C5076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/>
    <p:restoredTop sz="94512"/>
  </p:normalViewPr>
  <p:slideViewPr>
    <p:cSldViewPr snapToGrid="0">
      <p:cViewPr varScale="1">
        <p:scale>
          <a:sx n="78" d="100"/>
          <a:sy n="78" d="100"/>
        </p:scale>
        <p:origin x="18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3:notes"/>
          <p:cNvSpPr txBox="1"/>
          <p:nvPr/>
        </p:nvSpPr>
        <p:spPr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2" name="Google Shape;30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:notes"/>
          <p:cNvSpPr txBox="1"/>
          <p:nvPr/>
        </p:nvSpPr>
        <p:spPr>
          <a:xfrm>
            <a:off x="1211263" y="693738"/>
            <a:ext cx="4435475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2050" tIns="41025" rIns="82050" bIns="41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1813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9" name="Google Shape;3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0" name="Google Shape;3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/>
          <p:nvPr/>
        </p:nvSpPr>
        <p:spPr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3" name="Google Shape;41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1" name="Google Shape;43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200" b="1" i="1" dirty="0">
                <a:solidFill>
                  <a:schemeClr val="dk1"/>
                </a:solidFill>
              </a:rPr>
              <a:t>.  (Those number are for when Earth and Moon would rotation-lock, which takes 50 billion years – too long for our Sun.)</a:t>
            </a:r>
            <a:endParaRPr dirty="0"/>
          </a:p>
        </p:txBody>
      </p:sp>
      <p:sp>
        <p:nvSpPr>
          <p:cNvPr id="475" name="Google Shape;4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4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8" name="Google Shape;98;p4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8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8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4" name="Google Shape;104;p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EXT_OVER_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>
            <a:spLocks noGrp="1"/>
          </p:cNvSpPr>
          <p:nvPr>
            <p:ph type="title"/>
          </p:nvPr>
        </p:nvSpPr>
        <p:spPr>
          <a:xfrm>
            <a:off x="457200" y="4763"/>
            <a:ext cx="8226425" cy="16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6425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457200" y="3940175"/>
            <a:ext cx="8226425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>
            <a:spLocks noGrp="1"/>
          </p:cNvSpPr>
          <p:nvPr>
            <p:ph type="title"/>
          </p:nvPr>
        </p:nvSpPr>
        <p:spPr>
          <a:xfrm>
            <a:off x="1154113" y="-392113"/>
            <a:ext cx="7789862" cy="168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body" idx="1"/>
          </p:nvPr>
        </p:nvSpPr>
        <p:spPr>
          <a:xfrm>
            <a:off x="1182688" y="1600200"/>
            <a:ext cx="3808412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body" idx="2"/>
          </p:nvPr>
        </p:nvSpPr>
        <p:spPr>
          <a:xfrm>
            <a:off x="5143500" y="1600200"/>
            <a:ext cx="3808413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body" idx="3"/>
          </p:nvPr>
        </p:nvSpPr>
        <p:spPr>
          <a:xfrm>
            <a:off x="5143500" y="4229100"/>
            <a:ext cx="3808413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9zGaeX-gb4U" TargetMode="Externa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hysics.stackexchange.com/questions/257674/why-do-some-location-on-earth-have-only-one-tidal-maximum-per-day-instead-of-tw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ature.com/news/gravity-maps-reveal-why-the-dark-side-of-the-moon-is-covered-in-craters-1.1410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ews/moon-s-largest-plain-is-not-an-impact-crater-1.1604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ce.com/34044-moon-birth-may-have-vaporized-earth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kRlhlCWplqk" TargetMode="External"/><Relationship Id="rId5" Type="http://schemas.openxmlformats.org/officeDocument/2006/relationships/hyperlink" Target="https://www.youtube.com/watch?v=P5xswg5RXfA" TargetMode="External"/><Relationship Id="rId4" Type="http://schemas.openxmlformats.org/officeDocument/2006/relationships/image" Target="../media/image4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sxD1iPCNuq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xD1iPCNuq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Lec 4: Formation of Sun-Earth-Moon System</a:t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1027906" y="5715000"/>
            <a:ext cx="7086600" cy="9541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Solar System: Formed from a big cloud of gas+dust which collapsed by gravity </a:t>
            </a:r>
            <a:endParaRPr/>
          </a:p>
        </p:txBody>
      </p:sp>
      <p:pic>
        <p:nvPicPr>
          <p:cNvPr id="113" name="Google Shape;113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592558"/>
            <a:ext cx="6458480" cy="39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457938" y="274563"/>
            <a:ext cx="8228100" cy="14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Distance from Sun 🡪 Determines Planet Composition</a:t>
            </a:r>
            <a:endParaRPr/>
          </a:p>
        </p:txBody>
      </p:sp>
      <p:pic>
        <p:nvPicPr>
          <p:cNvPr id="204" name="Google Shape;204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600200"/>
            <a:ext cx="7010400" cy="525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10"/>
          <p:cNvCxnSpPr/>
          <p:nvPr/>
        </p:nvCxnSpPr>
        <p:spPr>
          <a:xfrm>
            <a:off x="3581400" y="4724400"/>
            <a:ext cx="0" cy="11430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6" name="Google Shape;206;p10"/>
          <p:cNvCxnSpPr/>
          <p:nvPr/>
        </p:nvCxnSpPr>
        <p:spPr>
          <a:xfrm>
            <a:off x="3886200" y="5105400"/>
            <a:ext cx="914400" cy="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7" name="Google Shape;207;p10"/>
          <p:cNvSpPr txBox="1"/>
          <p:nvPr/>
        </p:nvSpPr>
        <p:spPr>
          <a:xfrm>
            <a:off x="3776133" y="4736068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Gas + ice planets</a:t>
            </a:r>
            <a:endParaRPr/>
          </a:p>
        </p:txBody>
      </p:sp>
      <p:sp>
        <p:nvSpPr>
          <p:cNvPr id="208" name="Google Shape;208;p10"/>
          <p:cNvSpPr txBox="1"/>
          <p:nvPr/>
        </p:nvSpPr>
        <p:spPr>
          <a:xfrm>
            <a:off x="3141133" y="3862056"/>
            <a:ext cx="1219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Rocky planets</a:t>
            </a:r>
            <a:endParaRPr/>
          </a:p>
        </p:txBody>
      </p:sp>
      <p:cxnSp>
        <p:nvCxnSpPr>
          <p:cNvPr id="209" name="Google Shape;209;p10"/>
          <p:cNvCxnSpPr/>
          <p:nvPr/>
        </p:nvCxnSpPr>
        <p:spPr>
          <a:xfrm rot="10800000">
            <a:off x="3056467" y="4160965"/>
            <a:ext cx="524933" cy="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0" name="Google Shape;210;p10"/>
          <p:cNvSpPr txBox="1"/>
          <p:nvPr/>
        </p:nvSpPr>
        <p:spPr>
          <a:xfrm>
            <a:off x="5638800" y="4391222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(sand/rock)</a:t>
            </a:r>
            <a:endParaRPr/>
          </a:p>
        </p:txBody>
      </p:sp>
      <p:sp>
        <p:nvSpPr>
          <p:cNvPr id="211" name="Google Shape;211;p1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438524" y="17463"/>
            <a:ext cx="5248275" cy="6442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/>
                <a:ea typeface="Calibri"/>
                <a:cs typeface="Calibri"/>
                <a:sym typeface="Calibri"/>
              </a:rPr>
              <a:t>Rocky Planet Formation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body" idx="1"/>
          </p:nvPr>
        </p:nvSpPr>
        <p:spPr>
          <a:xfrm>
            <a:off x="-1" y="0"/>
            <a:ext cx="3069299" cy="18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Computer Simulations  – Alessandro Morbidelli, U. de Nice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1926299" y="5741987"/>
            <a:ext cx="7047838" cy="111601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GB" sz="2400" b="1">
                <a:solidFill>
                  <a:srgbClr val="FF273D"/>
                </a:solidFill>
                <a:latin typeface="Arial"/>
                <a:ea typeface="Arial"/>
                <a:cs typeface="Arial"/>
                <a:sym typeface="Arial"/>
              </a:rPr>
              <a:t>                    Planetesimals</a:t>
            </a:r>
            <a:r>
              <a:rPr lang="en-GB" sz="2400" b="1">
                <a:solidFill>
                  <a:srgbClr val="ABEB9E"/>
                </a:solidFill>
                <a:latin typeface="Arial"/>
                <a:ea typeface="Arial"/>
                <a:cs typeface="Arial"/>
                <a:sym typeface="Arial"/>
              </a:rPr>
              <a:t>   asteroids  </a:t>
            </a:r>
            <a:endParaRPr/>
          </a:p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GB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- - - -  combination (e vs. a) of instability</a:t>
            </a:r>
            <a:r>
              <a:rPr lang="en-GB" sz="2400">
                <a:solidFill>
                  <a:srgbClr val="ABEB9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 sz="2400" b="1">
              <a:solidFill>
                <a:srgbClr val="ABEB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3429000" y="733425"/>
            <a:ext cx="5867400" cy="55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Formation of terrestrial planets: </a:t>
            </a:r>
            <a:endParaRPr/>
          </a:p>
        </p:txBody>
      </p:sp>
      <p:sp>
        <p:nvSpPr>
          <p:cNvPr id="220" name="Google Shape;220;p11"/>
          <p:cNvSpPr txBox="1"/>
          <p:nvPr/>
        </p:nvSpPr>
        <p:spPr>
          <a:xfrm>
            <a:off x="538162" y="2075910"/>
            <a:ext cx="2428875" cy="26776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High eccentricity 🡪 object approaches Jupiter 🡪   Jupiter draws it away</a:t>
            </a:r>
            <a:endParaRPr/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2998" y="733425"/>
            <a:ext cx="5548313" cy="444358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1926299" y="4530682"/>
            <a:ext cx="114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Click to play 🡪</a:t>
            </a:r>
            <a:endParaRPr sz="1800">
              <a:solidFill>
                <a:srgbClr val="0066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65088" y="52594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Dust 🡪 Rocks 🡪 Asteroids</a:t>
            </a:r>
            <a:endParaRPr/>
          </a:p>
        </p:txBody>
      </p:sp>
      <p:sp>
        <p:nvSpPr>
          <p:cNvPr id="229" name="Google Shape;22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0070C0"/>
                </a:solidFill>
              </a:rPr>
              <a:t>Dust</a:t>
            </a:r>
            <a:r>
              <a:rPr lang="en-GB"/>
              <a:t> – from carbon, iron, nickel atoms etc. sticking together</a:t>
            </a:r>
            <a:endParaRPr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0070C0"/>
                </a:solidFill>
              </a:rPr>
              <a:t>Rocks</a:t>
            </a:r>
            <a:r>
              <a:rPr lang="en-GB"/>
              <a:t> (some meteorites) – from dust grains sticking together 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/>
              <a:t>[</a:t>
            </a:r>
            <a:r>
              <a:rPr lang="en-GB" i="1"/>
              <a:t>Frost</a:t>
            </a:r>
            <a:r>
              <a:rPr lang="en-GB"/>
              <a:t> might coat particles]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7030A0"/>
                </a:solidFill>
              </a:rPr>
              <a:t>[HARD PART]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0070C0"/>
                </a:solidFill>
              </a:rPr>
              <a:t>Comets, Asteroids</a:t>
            </a:r>
            <a:endParaRPr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600" y="2133600"/>
            <a:ext cx="1546658" cy="105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6366" y="3808434"/>
            <a:ext cx="1676400" cy="113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 txBox="1"/>
          <p:nvPr/>
        </p:nvSpPr>
        <p:spPr>
          <a:xfrm>
            <a:off x="6096000" y="2362200"/>
            <a:ext cx="15240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 microns</a:t>
            </a:r>
            <a:endParaRPr/>
          </a:p>
        </p:txBody>
      </p:sp>
      <p:sp>
        <p:nvSpPr>
          <p:cNvPr id="233" name="Google Shape;233;p12"/>
          <p:cNvSpPr txBox="1"/>
          <p:nvPr/>
        </p:nvSpPr>
        <p:spPr>
          <a:xfrm>
            <a:off x="7597676" y="3786782"/>
            <a:ext cx="1501342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78 grams = 2.5 oz</a:t>
            </a:r>
            <a:endParaRPr/>
          </a:p>
        </p:txBody>
      </p:sp>
      <p:pic>
        <p:nvPicPr>
          <p:cNvPr id="234" name="Google Shape;23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7285" y="5275959"/>
            <a:ext cx="1411287" cy="10537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/>
          <p:nvPr/>
        </p:nvSpPr>
        <p:spPr>
          <a:xfrm>
            <a:off x="2240461" y="6033978"/>
            <a:ext cx="22098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Comet 67P, 2x4km, 1 trillion tons</a:t>
            </a:r>
            <a:endParaRPr/>
          </a:p>
        </p:txBody>
      </p:sp>
      <p:sp>
        <p:nvSpPr>
          <p:cNvPr id="236" name="Google Shape;236;p12"/>
          <p:cNvSpPr txBox="1"/>
          <p:nvPr/>
        </p:nvSpPr>
        <p:spPr>
          <a:xfrm>
            <a:off x="6197696" y="5151855"/>
            <a:ext cx="1422304" cy="14773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Asteroid Eros, 11x34km, 6 quadrillion tons</a:t>
            </a:r>
            <a:endParaRPr/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0" y="5151855"/>
            <a:ext cx="1497993" cy="112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>
            <a:spLocks noGrp="1"/>
          </p:cNvSpPr>
          <p:nvPr>
            <p:ph type="body" idx="1"/>
          </p:nvPr>
        </p:nvSpPr>
        <p:spPr>
          <a:xfrm>
            <a:off x="0" y="914400"/>
            <a:ext cx="8683625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u="sng">
                <a:solidFill>
                  <a:srgbClr val="CC0000"/>
                </a:solidFill>
              </a:rPr>
              <a:t>1) Heat of formation</a:t>
            </a:r>
            <a:r>
              <a:rPr lang="en-GB" sz="2400" b="1">
                <a:solidFill>
                  <a:srgbClr val="CC0000"/>
                </a:solidFill>
              </a:rPr>
              <a:t>: </a:t>
            </a:r>
            <a:r>
              <a:rPr lang="en-GB" sz="2400" b="1">
                <a:solidFill>
                  <a:srgbClr val="008000"/>
                </a:solidFill>
              </a:rPr>
              <a:t>When two objects                  collide, they heat up</a:t>
            </a:r>
            <a:endParaRPr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>
                <a:solidFill>
                  <a:srgbClr val="008000"/>
                </a:solidFill>
              </a:rPr>
              <a:t>                             Like a hammer hitting an anvil </a:t>
            </a:r>
            <a:endParaRPr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/>
              <a:t>Planet "grows" by attracting other bodies, which collide with it</a:t>
            </a:r>
            <a:endParaRPr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>
                <a:solidFill>
                  <a:srgbClr val="262699"/>
                </a:solidFill>
              </a:rPr>
              <a:t>All the collisions heat up the planet, usually to the point that it at least partially melts</a:t>
            </a:r>
            <a:endParaRPr/>
          </a:p>
          <a:p>
            <a:pPr marL="341313" lvl="0" indent="-341313" algn="l" rtl="0">
              <a:lnSpc>
                <a:spcPct val="122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u="sng">
                <a:solidFill>
                  <a:srgbClr val="FF0000"/>
                </a:solidFill>
              </a:rPr>
              <a:t>2) Gravitational contraction</a:t>
            </a:r>
            <a:r>
              <a:rPr lang="en-GB" sz="2400" b="1">
                <a:solidFill>
                  <a:srgbClr val="3333CC"/>
                </a:solidFill>
              </a:rPr>
              <a:t>:</a:t>
            </a:r>
            <a:r>
              <a:rPr lang="en-GB" sz="2400" b="1"/>
              <a:t> when objects fall                 in medium 🡪 accelerate 🡪 compress matter                      🡪 create molecular collisions 🡪 heat up</a:t>
            </a:r>
            <a:endParaRPr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>
                <a:solidFill>
                  <a:srgbClr val="3333CC"/>
                </a:solidFill>
              </a:rPr>
              <a:t>   Just like heating up bike tire when pumping it up</a:t>
            </a:r>
            <a:endParaRPr/>
          </a:p>
          <a:p>
            <a:pPr marL="341313" lvl="0" indent="-341313" algn="l" rtl="0">
              <a:lnSpc>
                <a:spcPct val="122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i="1">
                <a:solidFill>
                  <a:srgbClr val="7030A0"/>
                </a:solidFill>
              </a:rPr>
              <a:t>Molten core: leftover from early heating</a:t>
            </a:r>
            <a:endParaRPr/>
          </a:p>
        </p:txBody>
      </p:sp>
      <p:pic>
        <p:nvPicPr>
          <p:cNvPr id="246" name="Google Shape;246;p13" descr="ch07_fig_hammeranvi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0" y="533400"/>
            <a:ext cx="2286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 descr="ch07_fig_pumpingtir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800" y="4267200"/>
            <a:ext cx="1841500" cy="24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457200" y="263588"/>
            <a:ext cx="6934200" cy="760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 Mechanisms</a:t>
            </a:r>
            <a:endParaRPr/>
          </a:p>
        </p:txBody>
      </p:sp>
      <p:sp>
        <p:nvSpPr>
          <p:cNvPr id="249" name="Google Shape;249;p1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397933" y="0"/>
            <a:ext cx="8253413" cy="1143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Asteroids 🡪 Protoplanets 🡪 Planets</a:t>
            </a:r>
            <a:endParaRPr sz="3600"/>
          </a:p>
        </p:txBody>
      </p:sp>
      <p:sp>
        <p:nvSpPr>
          <p:cNvPr id="255" name="Google Shape;255;p14"/>
          <p:cNvSpPr txBox="1">
            <a:spLocks noGrp="1"/>
          </p:cNvSpPr>
          <p:nvPr>
            <p:ph type="body" idx="1"/>
          </p:nvPr>
        </p:nvSpPr>
        <p:spPr>
          <a:xfrm>
            <a:off x="130042" y="1219200"/>
            <a:ext cx="8789194" cy="32165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GB"/>
              <a:t>Asteroids – called </a:t>
            </a:r>
            <a:r>
              <a:rPr lang="en-GB">
                <a:solidFill>
                  <a:srgbClr val="0070C0"/>
                </a:solidFill>
              </a:rPr>
              <a:t>“planetesimals” if not melted in bigger body, broken off in collision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/>
              <a:t>Protoplanet – held together by GRAVITY (diameter &gt;120 miles) – ROUND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GB" b="1" i="1">
                <a:solidFill>
                  <a:srgbClr val="FF0000"/>
                </a:solidFill>
              </a:rPr>
              <a:t>Enough gravity to attract more objects to grow</a:t>
            </a:r>
            <a:endParaRPr/>
          </a:p>
        </p:txBody>
      </p:sp>
      <p:pic>
        <p:nvPicPr>
          <p:cNvPr id="256" name="Google Shape;2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4511933"/>
            <a:ext cx="3469746" cy="22604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4"/>
          <p:cNvSpPr txBox="1"/>
          <p:nvPr/>
        </p:nvSpPr>
        <p:spPr>
          <a:xfrm>
            <a:off x="457200" y="4511933"/>
            <a:ext cx="4453467" cy="22467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Asteroid Vesta 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size of Pennsylvania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--  was melted!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0.35% mass of Moon</a:t>
            </a:r>
            <a:endParaRPr/>
          </a:p>
        </p:txBody>
      </p:sp>
      <p:sp>
        <p:nvSpPr>
          <p:cNvPr id="258" name="Google Shape;258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Planetesimal Collisions 🡪 Heat</a:t>
            </a:r>
            <a:endParaRPr/>
          </a:p>
        </p:txBody>
      </p:sp>
      <p:pic>
        <p:nvPicPr>
          <p:cNvPr id="264" name="Google Shape;264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5566" y="1372268"/>
            <a:ext cx="3225834" cy="249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640401"/>
            <a:ext cx="8763000" cy="312181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/>
          <p:nvPr/>
        </p:nvSpPr>
        <p:spPr>
          <a:xfrm>
            <a:off x="4572000" y="1718997"/>
            <a:ext cx="4087813" cy="19389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Material heats in collision then subsequent compression 🡪 heavy elements sink to center = “differentiation”</a:t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1157783" y="3271069"/>
            <a:ext cx="3031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2.4’ </a:t>
            </a:r>
            <a:r>
              <a:rPr lang="en-GB" sz="18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on protoplanets</a:t>
            </a:r>
            <a:endParaRPr/>
          </a:p>
        </p:txBody>
      </p:sp>
      <p:sp>
        <p:nvSpPr>
          <p:cNvPr id="268" name="Google Shape;268;p1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6" descr="hadean_earth_space_art"/>
          <p:cNvPicPr preferRelativeResize="0"/>
          <p:nvPr/>
        </p:nvPicPr>
        <p:blipFill rotWithShape="1">
          <a:blip r:embed="rId3">
            <a:alphaModFix/>
          </a:blip>
          <a:srcRect r="1563"/>
          <a:stretch/>
        </p:blipFill>
        <p:spPr>
          <a:xfrm>
            <a:off x="182964" y="2558670"/>
            <a:ext cx="4548972" cy="33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/>
          <p:nvPr/>
        </p:nvSpPr>
        <p:spPr>
          <a:xfrm>
            <a:off x="216831" y="384000"/>
            <a:ext cx="5644967" cy="15465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“Hadean” Earth: first ~700 million years </a:t>
            </a:r>
            <a:endParaRPr/>
          </a:p>
          <a:p>
            <a:pPr marL="742950" marR="0" lvl="1" indent="-285750" algn="l" rtl="0">
              <a:spcBef>
                <a:spcPts val="1350"/>
              </a:spcBef>
              <a:spcAft>
                <a:spcPts val="0"/>
              </a:spcAft>
              <a:buNone/>
            </a:pPr>
            <a:r>
              <a:rPr lang="en-GB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(now ~4.5-4.6 billion years old)</a:t>
            </a:r>
            <a:endParaRPr/>
          </a:p>
        </p:txBody>
      </p:sp>
      <p:sp>
        <p:nvSpPr>
          <p:cNvPr id="275" name="Google Shape;275;p16"/>
          <p:cNvSpPr txBox="1"/>
          <p:nvPr/>
        </p:nvSpPr>
        <p:spPr>
          <a:xfrm>
            <a:off x="6092022" y="1157289"/>
            <a:ext cx="2957513" cy="38549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fainter than today ~20-30%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Earth’s magnetic field weaker than today, ~50%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 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closer 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tides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Rotation 6-8 hours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5116096" y="4899034"/>
            <a:ext cx="3383327" cy="1061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 hot for water to remain on surface after formation!</a:t>
            </a:r>
            <a:endParaRPr/>
          </a:p>
        </p:txBody>
      </p:sp>
      <p:sp>
        <p:nvSpPr>
          <p:cNvPr id="277" name="Google Shape;277;p1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Earth’s atmosphere + water: from outgassing + comets/asteroids</a:t>
            </a:r>
            <a:endParaRPr/>
          </a:p>
        </p:txBody>
      </p:sp>
      <p:sp>
        <p:nvSpPr>
          <p:cNvPr id="283" name="Google Shape;283;p17"/>
          <p:cNvSpPr txBox="1"/>
          <p:nvPr/>
        </p:nvSpPr>
        <p:spPr>
          <a:xfrm>
            <a:off x="287867" y="4180344"/>
            <a:ext cx="4436533" cy="23083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Water-rich asteroids + comets from (cold) outer solar system impacted often in 1</a:t>
            </a:r>
            <a:r>
              <a:rPr lang="en-GB" sz="2400" b="1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GB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billion years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then plants put oxygen in atmosphere</a:t>
            </a:r>
            <a:endParaRPr/>
          </a:p>
        </p:txBody>
      </p:sp>
      <p:pic>
        <p:nvPicPr>
          <p:cNvPr id="284" name="Google Shape;284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4572000"/>
            <a:ext cx="353050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752600"/>
            <a:ext cx="3442034" cy="253920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457200" y="1752600"/>
            <a:ext cx="3962400" cy="1938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Sun evaporated hydrogen from solar system, volcanoes formed a “second” atmosphere</a:t>
            </a:r>
            <a:endParaRPr/>
          </a:p>
        </p:txBody>
      </p:sp>
      <p:sp>
        <p:nvSpPr>
          <p:cNvPr id="287" name="Google Shape;287;p17"/>
          <p:cNvSpPr txBox="1"/>
          <p:nvPr/>
        </p:nvSpPr>
        <p:spPr>
          <a:xfrm>
            <a:off x="5088467" y="2282253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/>
          </a:p>
        </p:txBody>
      </p:sp>
      <p:sp>
        <p:nvSpPr>
          <p:cNvPr id="288" name="Google Shape;288;p17"/>
          <p:cNvSpPr txBox="1"/>
          <p:nvPr/>
        </p:nvSpPr>
        <p:spPr>
          <a:xfrm>
            <a:off x="7188200" y="2256854"/>
            <a:ext cx="11683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ammonia</a:t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6121400" y="1886634"/>
            <a:ext cx="15070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 dioxide</a:t>
            </a:r>
            <a:endParaRPr/>
          </a:p>
        </p:txBody>
      </p:sp>
      <p:sp>
        <p:nvSpPr>
          <p:cNvPr id="290" name="Google Shape;290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923825" y="228600"/>
            <a:ext cx="5410200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Earth’s Interior</a:t>
            </a:r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body" idx="1"/>
          </p:nvPr>
        </p:nvSpPr>
        <p:spPr>
          <a:xfrm>
            <a:off x="34925" y="914400"/>
            <a:ext cx="5168900" cy="24447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DIFFERENTIATED! 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Layered</a:t>
            </a: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: heavier elements toward center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Result of </a:t>
            </a:r>
            <a:r>
              <a:rPr lang="en-GB" sz="21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heating/melting</a:t>
            </a: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 of material (rock)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Probed by seismology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 i="1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heated to 5000-7000K </a:t>
            </a:r>
            <a:r>
              <a:rPr lang="en-GB" sz="2100" b="1" i="1" u="sng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heat of formation + </a:t>
            </a:r>
            <a:r>
              <a:rPr lang="en-GB" sz="2400" b="1" i="1" u="sng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radioactive decay</a:t>
            </a:r>
            <a:endParaRPr/>
          </a:p>
        </p:txBody>
      </p:sp>
      <p:pic>
        <p:nvPicPr>
          <p:cNvPr id="297" name="Google Shape;2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1066800"/>
            <a:ext cx="3810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8"/>
          <p:cNvSpPr txBox="1"/>
          <p:nvPr/>
        </p:nvSpPr>
        <p:spPr>
          <a:xfrm>
            <a:off x="76200" y="3754438"/>
            <a:ext cx="9067800" cy="35802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Crust: 6km (ocean) – 30km (continents) thick, mostly </a:t>
            </a:r>
            <a:r>
              <a:rPr lang="en-GB" sz="2400" b="1" i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silicates</a:t>
            </a:r>
            <a:r>
              <a:rPr lang="en-GB" sz="2400" b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 sand), </a:t>
            </a:r>
            <a:r>
              <a:rPr lang="en-GB" sz="2400" b="1" i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basalt</a:t>
            </a:r>
            <a:r>
              <a:rPr lang="en-GB" sz="2400" b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(cooled lava), some iron, aluminium, magnesium, trace heavy metals,    ~</a:t>
            </a:r>
            <a:r>
              <a:rPr lang="en-GB" sz="2400" b="1" u="sng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3grams/cc</a:t>
            </a:r>
            <a:endParaRPr/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Mantle: silicates (sand/rocks), </a:t>
            </a:r>
            <a:r>
              <a:rPr lang="en-GB" sz="2400" b="1" u="sng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3-6grams/cc</a:t>
            </a:r>
            <a:endParaRPr/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Core: iron-nickel, outer part liquid, inner part solid, </a:t>
            </a:r>
            <a:r>
              <a:rPr lang="en-GB" sz="24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10-13 g/cc</a:t>
            </a:r>
            <a:endParaRPr/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 i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Rotating liquid metallic outer core: </a:t>
            </a:r>
            <a:r>
              <a:rPr lang="en-GB" sz="2400" b="1" i="1" u="sng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magnetic field – </a:t>
            </a:r>
            <a:r>
              <a:rPr lang="en-GB" sz="2400" b="1" i="1" u="sng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slowly changes!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i="1" u="sng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>
            <a:spLocks noGrp="1"/>
          </p:cNvSpPr>
          <p:nvPr>
            <p:ph type="title"/>
          </p:nvPr>
        </p:nvSpPr>
        <p:spPr>
          <a:xfrm>
            <a:off x="4675981" y="219075"/>
            <a:ext cx="3144837" cy="841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/>
              <a:t>Tides</a:t>
            </a:r>
            <a:endParaRPr sz="4000" b="1"/>
          </a:p>
        </p:txBody>
      </p:sp>
      <p:pic>
        <p:nvPicPr>
          <p:cNvPr id="305" name="Google Shape;3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1444625"/>
            <a:ext cx="4619625" cy="34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 txBox="1"/>
          <p:nvPr/>
        </p:nvSpPr>
        <p:spPr>
          <a:xfrm>
            <a:off x="5638800" y="4191000"/>
            <a:ext cx="12954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GB" sz="1800" b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(strongest)</a:t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5735638" y="2590800"/>
            <a:ext cx="1309687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GB" sz="1800" b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(weaker)</a:t>
            </a:r>
            <a:endParaRPr/>
          </a:p>
        </p:txBody>
      </p:sp>
      <p:sp>
        <p:nvSpPr>
          <p:cNvPr id="308" name="Google Shape;308;p19"/>
          <p:cNvSpPr txBox="1"/>
          <p:nvPr/>
        </p:nvSpPr>
        <p:spPr>
          <a:xfrm>
            <a:off x="304800" y="5229946"/>
            <a:ext cx="8534400" cy="956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i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Tides caused by Earth’s shape </a:t>
            </a:r>
            <a:r>
              <a:rPr lang="en-GB" sz="2800" i="1" u="sng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deforming as it rotates</a:t>
            </a:r>
            <a:r>
              <a:rPr lang="en-GB" sz="2800" i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en-GB" sz="2800" b="1" i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generally 2 high and 2 low tides every 25 hours</a:t>
            </a:r>
            <a:endParaRPr/>
          </a:p>
        </p:txBody>
      </p:sp>
      <p:cxnSp>
        <p:nvCxnSpPr>
          <p:cNvPr id="309" name="Google Shape;309;p19"/>
          <p:cNvCxnSpPr/>
          <p:nvPr/>
        </p:nvCxnSpPr>
        <p:spPr>
          <a:xfrm rot="10800000" flipH="1">
            <a:off x="6858000" y="3732213"/>
            <a:ext cx="533400" cy="231775"/>
          </a:xfrm>
          <a:prstGeom prst="straightConnector1">
            <a:avLst/>
          </a:prstGeom>
          <a:noFill/>
          <a:ln w="38150" cap="flat" cmpd="sng">
            <a:solidFill>
              <a:srgbClr val="FFCC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310" name="Google Shape;310;p19"/>
          <p:cNvCxnSpPr/>
          <p:nvPr/>
        </p:nvCxnSpPr>
        <p:spPr>
          <a:xfrm>
            <a:off x="6858000" y="4114800"/>
            <a:ext cx="533400" cy="152400"/>
          </a:xfrm>
          <a:prstGeom prst="straightConnector1">
            <a:avLst/>
          </a:prstGeom>
          <a:noFill/>
          <a:ln w="38150" cap="flat" cmpd="sng">
            <a:solidFill>
              <a:srgbClr val="FFCC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311" name="Google Shape;311;p19"/>
          <p:cNvSpPr txBox="1"/>
          <p:nvPr/>
        </p:nvSpPr>
        <p:spPr>
          <a:xfrm>
            <a:off x="5562600" y="1676400"/>
            <a:ext cx="15240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,3</a:t>
            </a:r>
            <a:r>
              <a:rPr lang="en-GB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</a:t>
            </a: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qtrs</a:t>
            </a: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6248400" y="3276600"/>
            <a:ext cx="9144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endParaRPr/>
          </a:p>
        </p:txBody>
      </p:sp>
      <p:sp>
        <p:nvSpPr>
          <p:cNvPr id="313" name="Google Shape;313;p19"/>
          <p:cNvSpPr txBox="1"/>
          <p:nvPr/>
        </p:nvSpPr>
        <p:spPr>
          <a:xfrm>
            <a:off x="8153400" y="3962400"/>
            <a:ext cx="9906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</a:t>
            </a:r>
            <a:endParaRPr/>
          </a:p>
        </p:txBody>
      </p:sp>
      <p:sp>
        <p:nvSpPr>
          <p:cNvPr id="314" name="Google Shape;314;p19"/>
          <p:cNvSpPr txBox="1"/>
          <p:nvPr/>
        </p:nvSpPr>
        <p:spPr>
          <a:xfrm>
            <a:off x="63500" y="4184650"/>
            <a:ext cx="4098925" cy="830263"/>
          </a:xfrm>
          <a:prstGeom prst="rect">
            <a:avLst/>
          </a:prstGeom>
          <a:solidFill>
            <a:srgbClr val="C1FEE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Detail: depends on </a:t>
            </a:r>
            <a:r>
              <a:rPr lang="en-GB" sz="1800" i="1" u="sng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how water flows on seabed </a:t>
            </a:r>
            <a:r>
              <a:rPr lang="en-GB" sz="180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– great </a:t>
            </a:r>
            <a:r>
              <a:rPr lang="en-GB" sz="1800" u="sng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1800">
              <a:solidFill>
                <a:srgbClr val="262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xfrm>
            <a:off x="41937" y="254529"/>
            <a:ext cx="4353718" cy="3881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Water stretches much more than rock</a:t>
            </a:r>
            <a:r>
              <a:rPr lang="en-GB" sz="2400"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400"/>
              <a:t> </a:t>
            </a:r>
            <a:r>
              <a:rPr lang="en-GB" sz="2400">
                <a:solidFill>
                  <a:srgbClr val="3333CC"/>
                </a:solidFill>
              </a:rPr>
              <a:t>water tides  bigger (3’) vs rock (2”)</a:t>
            </a:r>
            <a:endParaRPr/>
          </a:p>
          <a:p>
            <a:pPr marL="341313" lvl="0" indent="-341313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Moon much CLOSER than Sun </a:t>
            </a:r>
            <a:r>
              <a:rPr lang="en-GB" sz="2400"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400"/>
              <a:t> Moon’s tides </a:t>
            </a:r>
            <a:r>
              <a:rPr lang="en-GB" sz="2400">
                <a:solidFill>
                  <a:srgbClr val="3333CC"/>
                </a:solidFill>
              </a:rPr>
              <a:t>twice as strong as Sun's</a:t>
            </a:r>
            <a:endParaRPr/>
          </a:p>
          <a:p>
            <a:pPr marL="341313" lvl="0" indent="-341313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Moon over same spot on Earth </a:t>
            </a:r>
            <a:r>
              <a:rPr lang="en-GB" sz="2400" u="sng">
                <a:solidFill>
                  <a:srgbClr val="FF0000"/>
                </a:solidFill>
              </a:rPr>
              <a:t>every 25</a:t>
            </a:r>
            <a:r>
              <a:rPr lang="en-GB" sz="2400"/>
              <a:t> hrs 🡪 </a:t>
            </a:r>
            <a:r>
              <a:rPr lang="en-GB" sz="2400">
                <a:solidFill>
                  <a:srgbClr val="FF0000"/>
                </a:solidFill>
              </a:rPr>
              <a:t>time of high tide changes daily</a:t>
            </a:r>
            <a:endParaRPr/>
          </a:p>
        </p:txBody>
      </p:sp>
      <p:sp>
        <p:nvSpPr>
          <p:cNvPr id="316" name="Google Shape;316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/>
        </p:nvSpPr>
        <p:spPr>
          <a:xfrm>
            <a:off x="4581916" y="118394"/>
            <a:ext cx="4038600" cy="14777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Distribution of Elements in Universe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0" y="857250"/>
            <a:ext cx="4058433" cy="48936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OBSERVED TODAY IN OUR GALAXY PARTS PER MILLION 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(BY MASS)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hydrogen   739000</a:t>
            </a:r>
            <a:endParaRPr sz="2400" b="1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helium        240000</a:t>
            </a:r>
            <a:endParaRPr sz="2400" b="1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oxygen         10400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carbon            4600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neon               1340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iron                 1090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nitrogen           960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silicon              950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magnesium     580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sulfur               440</a:t>
            </a:r>
            <a:endParaRPr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5680" y="2073531"/>
            <a:ext cx="5508320" cy="393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/>
          <p:nvPr/>
        </p:nvSpPr>
        <p:spPr>
          <a:xfrm>
            <a:off x="4016157" y="4071652"/>
            <a:ext cx="192744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C1FEEF"/>
                </a:solidFill>
                <a:latin typeface="Arial"/>
                <a:ea typeface="Arial"/>
                <a:cs typeface="Arial"/>
                <a:sym typeface="Arial"/>
              </a:rPr>
              <a:t>hydrogen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5725960" y="2939863"/>
            <a:ext cx="143684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helium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6652016" y="1750365"/>
            <a:ext cx="2285999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proportions by mass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1143000" y="96838"/>
            <a:ext cx="7791450" cy="8191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Tides Slow Earth's Rotation</a:t>
            </a:r>
            <a:endParaRPr/>
          </a:p>
        </p:txBody>
      </p:sp>
      <p:sp>
        <p:nvSpPr>
          <p:cNvPr id="322" name="Google Shape;322;p20"/>
          <p:cNvSpPr txBox="1">
            <a:spLocks noGrp="1"/>
          </p:cNvSpPr>
          <p:nvPr>
            <p:ph type="body" idx="1"/>
          </p:nvPr>
        </p:nvSpPr>
        <p:spPr>
          <a:xfrm>
            <a:off x="76200" y="1105694"/>
            <a:ext cx="8382000" cy="33901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Earth + water take time to change shape </a:t>
            </a:r>
            <a:r>
              <a:rPr lang="en-GB" sz="2400"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400"/>
              <a:t> </a:t>
            </a:r>
            <a:r>
              <a:rPr lang="en-GB" sz="2400">
                <a:solidFill>
                  <a:srgbClr val="CC0000"/>
                </a:solidFill>
              </a:rPr>
              <a:t>tides from Moon and Sun SLOW EARTH'S ROTATION DOWN</a:t>
            </a:r>
            <a:endParaRPr/>
          </a:p>
          <a:p>
            <a:pPr marL="341313" lvl="0" indent="-341313" algn="l" rtl="0">
              <a:lnSpc>
                <a:spcPct val="11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rgbClr val="006600"/>
                </a:solidFill>
              </a:rPr>
              <a:t>Where does Earth's rotation energy go?  To Moon’s orbit!</a:t>
            </a:r>
            <a:endParaRPr/>
          </a:p>
          <a:p>
            <a:pPr marL="741363" lvl="1" indent="-284163" algn="l" rtl="0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>
                <a:solidFill>
                  <a:srgbClr val="006600"/>
                </a:solidFill>
              </a:rPr>
              <a:t>Conservation of angular momentum</a:t>
            </a:r>
            <a:endParaRPr/>
          </a:p>
          <a:p>
            <a:pPr marL="741363" lvl="1" indent="-284163" algn="l" rtl="0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>
                <a:solidFill>
                  <a:srgbClr val="3333CC"/>
                </a:solidFill>
              </a:rPr>
              <a:t>Moon </a:t>
            </a:r>
            <a:r>
              <a:rPr lang="en-GB" sz="2000" b="1" i="1" u="sng">
                <a:solidFill>
                  <a:srgbClr val="3333CC"/>
                </a:solidFill>
              </a:rPr>
              <a:t>speeds up</a:t>
            </a:r>
            <a:r>
              <a:rPr lang="en-GB" sz="2000" b="1" i="1">
                <a:solidFill>
                  <a:srgbClr val="3333CC"/>
                </a:solidFill>
              </a:rPr>
              <a:t> slowly in its orbit</a:t>
            </a:r>
            <a:r>
              <a:rPr lang="en-GB" sz="2000" b="1">
                <a:solidFill>
                  <a:srgbClr val="3333CC"/>
                </a:solidFill>
              </a:rPr>
              <a:t> as Earth </a:t>
            </a:r>
            <a:r>
              <a:rPr lang="en-GB" sz="2000" b="1" i="1" u="sng">
                <a:solidFill>
                  <a:srgbClr val="3333CC"/>
                </a:solidFill>
              </a:rPr>
              <a:t>slows down</a:t>
            </a:r>
            <a:r>
              <a:rPr lang="en-GB" sz="2000" b="1" i="1">
                <a:solidFill>
                  <a:srgbClr val="3333CC"/>
                </a:solidFill>
              </a:rPr>
              <a:t> in rotation, ~20sec/million yrs</a:t>
            </a:r>
            <a:endParaRPr sz="2000" b="1" i="1">
              <a:solidFill>
                <a:srgbClr val="3333CC"/>
              </a:solidFill>
            </a:endParaRPr>
          </a:p>
          <a:p>
            <a:pPr marL="741363" lvl="1" indent="-284163" algn="l" rtl="0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>
                <a:solidFill>
                  <a:srgbClr val="FF3300"/>
                </a:solidFill>
              </a:rPr>
              <a:t>Moon spirals out ~1.5”/year</a:t>
            </a:r>
            <a:endParaRPr b="1">
              <a:solidFill>
                <a:srgbClr val="FF3300"/>
              </a:solidFill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3789363"/>
            <a:ext cx="4648200" cy="23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/>
        </p:nvSpPr>
        <p:spPr>
          <a:xfrm>
            <a:off x="7628467" y="3435350"/>
            <a:ext cx="128693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9972"/>
                </a:solidFill>
                <a:latin typeface="Arial"/>
                <a:ea typeface="Arial"/>
                <a:cs typeface="Arial"/>
                <a:sym typeface="Arial"/>
              </a:rPr>
              <a:t>Bulge lag ~3 hours</a:t>
            </a:r>
            <a:endParaRPr/>
          </a:p>
        </p:txBody>
      </p:sp>
      <p:sp>
        <p:nvSpPr>
          <p:cNvPr id="325" name="Google Shape;325;p20"/>
          <p:cNvSpPr txBox="1"/>
          <p:nvPr/>
        </p:nvSpPr>
        <p:spPr>
          <a:xfrm>
            <a:off x="-228600" y="4495800"/>
            <a:ext cx="26670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rgbClr val="66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6" name="Google Shape;326;p20"/>
          <p:cNvGraphicFramePr/>
          <p:nvPr/>
        </p:nvGraphicFramePr>
        <p:xfrm>
          <a:off x="76200" y="4394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{2A5FEA83-A0BE-4E9C-BC96-8472C5076ED5}</a:tableStyleId>
              </a:tblPr>
              <a:tblGrid>
                <a:gridCol w="142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TIME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Earth’s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Moon’s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distance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Now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24 hrs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400,000 km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400 million yrs ago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22 hrs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384,000 km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 billion yrs ago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18 hrs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360,000 km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7" name="Google Shape;327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title"/>
          </p:nvPr>
        </p:nvSpPr>
        <p:spPr>
          <a:xfrm>
            <a:off x="2514600" y="76200"/>
            <a:ext cx="4876800" cy="841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Van Allen Belts</a:t>
            </a:r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body" idx="1"/>
          </p:nvPr>
        </p:nvSpPr>
        <p:spPr>
          <a:xfrm>
            <a:off x="838200" y="985838"/>
            <a:ext cx="7770813" cy="320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>
                <a:solidFill>
                  <a:srgbClr val="CC0000"/>
                </a:solidFill>
              </a:rPr>
              <a:t>Earth's magnetic field catches charged particles coming from Sun</a:t>
            </a:r>
            <a:endParaRPr/>
          </a:p>
          <a:p>
            <a:pPr marL="341313" lvl="0" indent="-341313" algn="l" rtl="0">
              <a:lnSpc>
                <a:spcPct val="119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Charged particles move along magnetic field lines, form two doughnut-shaped belts which dip down toward magnetic </a:t>
            </a:r>
            <a:r>
              <a:rPr lang="en-GB" sz="2000"/>
              <a:t>poles</a:t>
            </a:r>
            <a:endParaRPr sz="2800"/>
          </a:p>
          <a:p>
            <a:pPr marL="341313" lvl="0" indent="-341313" algn="l" rtl="0">
              <a:lnSpc>
                <a:spcPct val="11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rgbClr val="008000"/>
                </a:solidFill>
              </a:rPr>
              <a:t>Charged particles hitting atmosphere make colored light = AURORAE (borealis in north, australis in south)</a:t>
            </a:r>
            <a:endParaRPr/>
          </a:p>
        </p:txBody>
      </p:sp>
      <p:pic>
        <p:nvPicPr>
          <p:cNvPr id="334" name="Google Shape;334;p21" descr="ch06_fig_vanallenbelts_artis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00" y="4152901"/>
            <a:ext cx="3302000" cy="247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21"/>
          <p:cNvCxnSpPr/>
          <p:nvPr/>
        </p:nvCxnSpPr>
        <p:spPr>
          <a:xfrm>
            <a:off x="4267200" y="4191000"/>
            <a:ext cx="2514600" cy="1066800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1"/>
          <p:cNvCxnSpPr/>
          <p:nvPr/>
        </p:nvCxnSpPr>
        <p:spPr>
          <a:xfrm rot="10800000" flipH="1">
            <a:off x="4343400" y="5562600"/>
            <a:ext cx="2514600" cy="1066800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7" name="Google Shape;337;p21" descr="ch06_anim_vanallenbelts_solarwi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426720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228600" y="232304"/>
            <a:ext cx="5105399" cy="18250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1"/>
              <a:t>Moon: </a:t>
            </a:r>
            <a:r>
              <a:rPr lang="en-GB" sz="2800" b="1" i="1"/>
              <a:t>Nearest body, easiest comparison to Earth, have samples from Apollo!</a:t>
            </a:r>
            <a:endParaRPr sz="3600" b="1" i="1"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0" y="2438400"/>
            <a:ext cx="8915400" cy="4683125"/>
          </a:xfrm>
          <a:prstGeom prst="rect">
            <a:avLst/>
          </a:prstGeom>
          <a:solidFill>
            <a:srgbClr val="EDF9F4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GB" sz="2600">
                <a:solidFill>
                  <a:srgbClr val="CC0000"/>
                </a:solidFill>
              </a:rPr>
              <a:t>Moon’s surface – </a:t>
            </a:r>
            <a:r>
              <a:rPr lang="en-GB" sz="2600" i="1">
                <a:solidFill>
                  <a:srgbClr val="CC0000"/>
                </a:solidFill>
              </a:rPr>
              <a:t>lots of craters 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b="1"/>
              <a:t>Maria (seas) –</a:t>
            </a:r>
            <a:r>
              <a:rPr lang="en-GB" sz="2600"/>
              <a:t> smooth and dark (like coal!)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b="1">
                <a:solidFill>
                  <a:srgbClr val="3333CC"/>
                </a:solidFill>
              </a:rPr>
              <a:t>Highlands (mountains)</a:t>
            </a:r>
            <a:r>
              <a:rPr lang="en-GB" sz="2600">
                <a:solidFill>
                  <a:srgbClr val="3333CC"/>
                </a:solidFill>
              </a:rPr>
              <a:t> – rough and bright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/>
              <a:t>Moon’s mass: 1/80 Earth; </a:t>
            </a:r>
            <a:r>
              <a:rPr lang="en-GB" sz="2600">
                <a:solidFill>
                  <a:srgbClr val="006600"/>
                </a:solidFill>
              </a:rPr>
              <a:t>diameter: ¼ Earth, </a:t>
            </a:r>
            <a:r>
              <a:rPr lang="en-GB" sz="2600">
                <a:solidFill>
                  <a:srgbClr val="3333CC"/>
                </a:solidFill>
              </a:rPr>
              <a:t>mean density 60% Earth, </a:t>
            </a:r>
            <a:r>
              <a:rPr lang="en-GB" sz="2600">
                <a:solidFill>
                  <a:srgbClr val="660066"/>
                </a:solidFill>
              </a:rPr>
              <a:t>surface gravity: 1/6 Earth,</a:t>
            </a:r>
            <a:endParaRPr/>
          </a:p>
          <a:p>
            <a:pPr marL="741363" lvl="1" indent="-28416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>
                <a:solidFill>
                  <a:srgbClr val="FF0000"/>
                </a:solidFill>
              </a:rPr>
              <a:t>Temperature high, gravity low</a:t>
            </a:r>
            <a:r>
              <a:rPr lang="en-GB" sz="2400" b="1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400" b="1">
                <a:solidFill>
                  <a:srgbClr val="FF0000"/>
                </a:solidFill>
              </a:rPr>
              <a:t> </a:t>
            </a:r>
            <a:r>
              <a:rPr lang="en-GB" sz="2400" b="1"/>
              <a:t>gas molecule velocities high enough so </a:t>
            </a:r>
            <a:r>
              <a:rPr lang="en-GB" sz="2400" b="1" u="sng">
                <a:solidFill>
                  <a:srgbClr val="3333CC"/>
                </a:solidFill>
              </a:rPr>
              <a:t>fastest, lightest</a:t>
            </a:r>
            <a:r>
              <a:rPr lang="en-GB" sz="2400" b="1">
                <a:solidFill>
                  <a:srgbClr val="3333CC"/>
                </a:solidFill>
              </a:rPr>
              <a:t> molecules escape planet’s gravity</a:t>
            </a:r>
            <a:r>
              <a:rPr lang="en-GB" sz="2400" b="1"/>
              <a:t> 🡪 </a:t>
            </a:r>
            <a:r>
              <a:rPr lang="en-GB" sz="2400" b="1" i="1" u="sng"/>
              <a:t>atmosphere ‘leaks’ away</a:t>
            </a:r>
            <a:r>
              <a:rPr lang="en-GB" sz="2400" b="1"/>
              <a:t> </a:t>
            </a:r>
            <a:endParaRPr sz="2400" b="1">
              <a:solidFill>
                <a:srgbClr val="FF0000"/>
              </a:solidFill>
            </a:endParaRPr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i="1">
                <a:solidFill>
                  <a:srgbClr val="663300"/>
                </a:solidFill>
              </a:rPr>
              <a:t>BEST time to observe Moon: crescent/1st/3</a:t>
            </a:r>
            <a:r>
              <a:rPr lang="en-GB" sz="2600" i="1" baseline="30000">
                <a:solidFill>
                  <a:srgbClr val="663300"/>
                </a:solidFill>
              </a:rPr>
              <a:t>rd</a:t>
            </a:r>
            <a:r>
              <a:rPr lang="en-GB" sz="2600" i="1">
                <a:solidFill>
                  <a:srgbClr val="663300"/>
                </a:solidFill>
              </a:rPr>
              <a:t> Qtr due to SHADOWS 🡪 see mountains etc. in RELIEF</a:t>
            </a:r>
            <a:endParaRPr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304800"/>
            <a:ext cx="3352800" cy="257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/>
          <p:nvPr/>
        </p:nvSpPr>
        <p:spPr>
          <a:xfrm>
            <a:off x="2819400" y="4953000"/>
            <a:ext cx="60960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39775" marR="0" lvl="1" indent="-282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39725" marR="0" lvl="0" indent="-339725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Noto Sans Symbols"/>
              <a:buNone/>
            </a:pPr>
            <a:endParaRPr sz="2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48" name="Google Shape;348;p22"/>
          <p:cNvCxnSpPr/>
          <p:nvPr/>
        </p:nvCxnSpPr>
        <p:spPr>
          <a:xfrm rot="10800000" flipH="1">
            <a:off x="5181600" y="1446213"/>
            <a:ext cx="1676400" cy="1374775"/>
          </a:xfrm>
          <a:prstGeom prst="straightConnector1">
            <a:avLst/>
          </a:prstGeom>
          <a:noFill/>
          <a:ln w="57225" cap="flat" cmpd="sng">
            <a:solidFill>
              <a:srgbClr val="CC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349" name="Google Shape;349;p22"/>
          <p:cNvCxnSpPr/>
          <p:nvPr/>
        </p:nvCxnSpPr>
        <p:spPr>
          <a:xfrm rot="10800000" flipH="1">
            <a:off x="7162800" y="2360613"/>
            <a:ext cx="228600" cy="1069975"/>
          </a:xfrm>
          <a:prstGeom prst="straightConnector1">
            <a:avLst/>
          </a:prstGeom>
          <a:noFill/>
          <a:ln w="57225" cap="flat" cmpd="sng">
            <a:solidFill>
              <a:srgbClr val="FF33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350" name="Google Shape;350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675475" y="600938"/>
            <a:ext cx="7793100" cy="79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Compare: Craters on Earth</a:t>
            </a:r>
            <a:endParaRPr/>
          </a:p>
        </p:txBody>
      </p:sp>
      <p:sp>
        <p:nvSpPr>
          <p:cNvPr id="357" name="Google Shape;357;p23"/>
          <p:cNvSpPr txBox="1">
            <a:spLocks noGrp="1"/>
          </p:cNvSpPr>
          <p:nvPr>
            <p:ph type="body" idx="1"/>
          </p:nvPr>
        </p:nvSpPr>
        <p:spPr>
          <a:xfrm>
            <a:off x="1182688" y="1600200"/>
            <a:ext cx="7772400" cy="510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1313" lvl="0" indent="-1381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358" name="Google Shape;35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84300"/>
            <a:ext cx="9144000" cy="53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/>
        </p:nvSpPr>
        <p:spPr>
          <a:xfrm>
            <a:off x="79376" y="4419600"/>
            <a:ext cx="182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Few big land craters -- smallest ones erased by erosion</a:t>
            </a:r>
            <a:endParaRPr/>
          </a:p>
        </p:txBody>
      </p:sp>
      <p:sp>
        <p:nvSpPr>
          <p:cNvPr id="360" name="Google Shape;360;p23"/>
          <p:cNvSpPr txBox="1"/>
          <p:nvPr/>
        </p:nvSpPr>
        <p:spPr>
          <a:xfrm>
            <a:off x="3429000" y="5263992"/>
            <a:ext cx="16216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Ocean craters erased by plate tectonics</a:t>
            </a:r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2438400" y="152400"/>
            <a:ext cx="5475288" cy="7651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Lunar Surface</a:t>
            </a:r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726488" cy="3276600"/>
          </a:xfrm>
          <a:prstGeom prst="rect">
            <a:avLst/>
          </a:prstGeom>
          <a:solidFill>
            <a:srgbClr val="C1FE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Almost all rocks –</a:t>
            </a:r>
            <a:r>
              <a:rPr lang="en-GB" sz="3000">
                <a:solidFill>
                  <a:srgbClr val="FF0000"/>
                </a:solidFill>
              </a:rPr>
              <a:t> igneous (cooled lava)</a:t>
            </a:r>
            <a:r>
              <a:rPr lang="en-GB" sz="3000"/>
              <a:t>. 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Moon vs. Earth:  </a:t>
            </a:r>
            <a:r>
              <a:rPr lang="en-GB" sz="3000">
                <a:solidFill>
                  <a:srgbClr val="0000FF"/>
                </a:solidFill>
              </a:rPr>
              <a:t>similar chemically</a:t>
            </a:r>
            <a:r>
              <a:rPr lang="en-GB" sz="3000"/>
              <a:t>, but  </a:t>
            </a:r>
            <a:r>
              <a:rPr lang="en-GB" sz="3000">
                <a:solidFill>
                  <a:srgbClr val="660066"/>
                </a:solidFill>
              </a:rPr>
              <a:t>big differences 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Apollo Moonrocks: </a:t>
            </a:r>
            <a:r>
              <a:rPr lang="en-GB" sz="3000">
                <a:solidFill>
                  <a:srgbClr val="FF0000"/>
                </a:solidFill>
              </a:rPr>
              <a:t>traces of water</a:t>
            </a:r>
            <a:r>
              <a:rPr lang="en-GB" sz="3000"/>
              <a:t> bound in their minerals/in volcanic bubbles, may develop from hydrogen from solar wind (Nature Geosci. 7, 401, 2014)</a:t>
            </a:r>
            <a:endParaRPr/>
          </a:p>
        </p:txBody>
      </p:sp>
      <p:pic>
        <p:nvPicPr>
          <p:cNvPr id="369" name="Google Shape;3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95800"/>
            <a:ext cx="91440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 txBox="1">
            <a:spLocks noGrp="1"/>
          </p:cNvSpPr>
          <p:nvPr>
            <p:ph type="title"/>
          </p:nvPr>
        </p:nvSpPr>
        <p:spPr>
          <a:xfrm>
            <a:off x="1524000" y="123300"/>
            <a:ext cx="5715000" cy="993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of  Lunar Surface</a:t>
            </a:r>
            <a:endParaRPr/>
          </a:p>
        </p:txBody>
      </p:sp>
      <p:sp>
        <p:nvSpPr>
          <p:cNvPr id="377" name="Google Shape;377;p25"/>
          <p:cNvSpPr txBox="1">
            <a:spLocks noGrp="1"/>
          </p:cNvSpPr>
          <p:nvPr>
            <p:ph type="body" idx="1"/>
          </p:nvPr>
        </p:nvSpPr>
        <p:spPr>
          <a:xfrm>
            <a:off x="228601" y="1010708"/>
            <a:ext cx="6400799" cy="56186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GB" sz="3400"/>
              <a:t>Crater Counts: only give </a:t>
            </a:r>
            <a:r>
              <a:rPr lang="en-GB" sz="3400" u="sng"/>
              <a:t>relative ages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400"/>
              <a:buChar char="•"/>
            </a:pPr>
            <a:r>
              <a:rPr lang="en-GB" sz="3400"/>
              <a:t>Need to use </a:t>
            </a:r>
            <a:r>
              <a:rPr lang="en-GB" sz="3400">
                <a:solidFill>
                  <a:srgbClr val="FF0000"/>
                </a:solidFill>
              </a:rPr>
              <a:t>RADIOACTIVE DECAY</a:t>
            </a:r>
            <a:r>
              <a:rPr lang="en-GB" sz="3400"/>
              <a:t> -dates moonrocks in lab, calibrates crater counts for other bodies</a:t>
            </a:r>
            <a:endParaRPr/>
          </a:p>
          <a:p>
            <a:pPr marL="741363" lvl="1" indent="-28416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GB" sz="3000">
                <a:solidFill>
                  <a:srgbClr val="660066"/>
                </a:solidFill>
              </a:rPr>
              <a:t>Ages: </a:t>
            </a:r>
            <a:r>
              <a:rPr lang="en-GB" sz="3000" u="sng">
                <a:solidFill>
                  <a:srgbClr val="660066"/>
                </a:solidFill>
              </a:rPr>
              <a:t>3.1-4.4 Gyr (billion years)</a:t>
            </a:r>
            <a:endParaRPr/>
          </a:p>
          <a:p>
            <a:pPr marL="741363" lvl="1" indent="-28416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GB" sz="3000"/>
              <a:t>Oldest Earth rocks: ~3 billion yrs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•"/>
            </a:pPr>
            <a:r>
              <a:rPr lang="en-GB" sz="2600"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600"/>
              <a:t> </a:t>
            </a:r>
            <a:r>
              <a:rPr lang="en-GB" sz="2600" u="sng">
                <a:solidFill>
                  <a:srgbClr val="3333CC"/>
                </a:solidFill>
              </a:rPr>
              <a:t>need Moon+other bodies, meteorites</a:t>
            </a:r>
            <a:r>
              <a:rPr lang="en-GB" sz="2600"/>
              <a:t> to check out pre-history of Solar System</a:t>
            </a:r>
            <a:endParaRPr/>
          </a:p>
        </p:txBody>
      </p:sp>
      <p:pic>
        <p:nvPicPr>
          <p:cNvPr id="378" name="Google Shape;3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600" y="1447800"/>
            <a:ext cx="29464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"/>
          <p:cNvSpPr txBox="1"/>
          <p:nvPr/>
        </p:nvSpPr>
        <p:spPr>
          <a:xfrm>
            <a:off x="6604000" y="2438400"/>
            <a:ext cx="76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OLD </a:t>
            </a:r>
            <a:endParaRPr/>
          </a:p>
        </p:txBody>
      </p:sp>
      <p:sp>
        <p:nvSpPr>
          <p:cNvPr id="380" name="Google Shape;380;p25"/>
          <p:cNvSpPr txBox="1"/>
          <p:nvPr/>
        </p:nvSpPr>
        <p:spPr>
          <a:xfrm>
            <a:off x="8001000" y="2517801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YOUNG</a:t>
            </a:r>
            <a:endParaRPr/>
          </a:p>
        </p:txBody>
      </p:sp>
      <p:sp>
        <p:nvSpPr>
          <p:cNvPr id="381" name="Google Shape;381;p2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"/>
          <p:cNvSpPr txBox="1">
            <a:spLocks noGrp="1"/>
          </p:cNvSpPr>
          <p:nvPr>
            <p:ph type="title"/>
          </p:nvPr>
        </p:nvSpPr>
        <p:spPr>
          <a:xfrm>
            <a:off x="1524000" y="1752600"/>
            <a:ext cx="2362200" cy="152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Giant Impacts</a:t>
            </a:r>
            <a:endParaRPr/>
          </a:p>
        </p:txBody>
      </p:sp>
      <p:sp>
        <p:nvSpPr>
          <p:cNvPr id="388" name="Google Shape;388;p26"/>
          <p:cNvSpPr txBox="1">
            <a:spLocks noGrp="1"/>
          </p:cNvSpPr>
          <p:nvPr>
            <p:ph type="body" idx="1"/>
          </p:nvPr>
        </p:nvSpPr>
        <p:spPr>
          <a:xfrm>
            <a:off x="19050" y="4038600"/>
            <a:ext cx="9144000" cy="2819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■"/>
            </a:pPr>
            <a:r>
              <a:rPr lang="en-GB" sz="2600"/>
              <a:t>Giant meteors (~100km diameter asteroids) hit Moon, fractured crust, lava leaked in 🡪 MARIA </a:t>
            </a:r>
            <a:endParaRPr/>
          </a:p>
          <a:p>
            <a:pPr marL="741363" lvl="1" indent="-28416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Noto Sans Symbols"/>
              <a:buChar char="■"/>
            </a:pPr>
            <a:r>
              <a:rPr lang="en-GB" sz="2400"/>
              <a:t>mainly on NEAR side, where crust is thinner, + more radioactive isotopes heated/softened crust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Font typeface="Noto Sans Symbols"/>
              <a:buChar char="■"/>
            </a:pPr>
            <a:r>
              <a:rPr lang="en-GB" sz="2600"/>
              <a:t>``Age of Bombardment” ended 3.1 Gyr ago.  Moon “quiet” since.</a:t>
            </a:r>
            <a:endParaRPr sz="2600"/>
          </a:p>
        </p:txBody>
      </p:sp>
      <p:pic>
        <p:nvPicPr>
          <p:cNvPr id="389" name="Google Shape;389;p26" descr="ch06_fig_mariaimpac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0"/>
            <a:ext cx="5638800" cy="422751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6"/>
          <p:cNvSpPr txBox="1"/>
          <p:nvPr/>
        </p:nvSpPr>
        <p:spPr>
          <a:xfrm>
            <a:off x="609600" y="3352800"/>
            <a:ext cx="3200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from Nature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>
            <a:spLocks noGrp="1"/>
          </p:cNvSpPr>
          <p:nvPr>
            <p:ph type="title"/>
          </p:nvPr>
        </p:nvSpPr>
        <p:spPr>
          <a:xfrm>
            <a:off x="1143000" y="381000"/>
            <a:ext cx="7793038" cy="76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 Lunar Interior: </a:t>
            </a:r>
            <a:r>
              <a:rPr lang="en-GB" sz="4000">
                <a:solidFill>
                  <a:schemeClr val="dk1"/>
                </a:solidFill>
              </a:rPr>
              <a:t>Differentiated</a:t>
            </a:r>
            <a:endParaRPr/>
          </a:p>
        </p:txBody>
      </p:sp>
      <p:sp>
        <p:nvSpPr>
          <p:cNvPr id="398" name="Google Shape;398;p27"/>
          <p:cNvSpPr txBox="1">
            <a:spLocks noGrp="1"/>
          </p:cNvSpPr>
          <p:nvPr>
            <p:ph type="body" idx="1"/>
          </p:nvPr>
        </p:nvSpPr>
        <p:spPr>
          <a:xfrm>
            <a:off x="2362200" y="1447800"/>
            <a:ext cx="6592888" cy="3124200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GB" sz="2600"/>
              <a:t>Moon’s </a:t>
            </a:r>
            <a:r>
              <a:rPr lang="en-GB" sz="2600">
                <a:solidFill>
                  <a:srgbClr val="FF0000"/>
                </a:solidFill>
              </a:rPr>
              <a:t>core probably molten</a:t>
            </a:r>
            <a:r>
              <a:rPr lang="en-GB" sz="2600"/>
              <a:t> (but evidence not conclusive)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/>
              <a:t>lunar crust ~ few-65 km (40 mi) thick NEAR side and </a:t>
            </a:r>
            <a:r>
              <a:rPr lang="en-GB" sz="2600">
                <a:solidFill>
                  <a:srgbClr val="33CC33"/>
                </a:solidFill>
              </a:rPr>
              <a:t>twice as thick FAR SIDE </a:t>
            </a:r>
            <a:r>
              <a:rPr lang="en-GB" sz="2600">
                <a:solidFill>
                  <a:srgbClr val="33CC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600">
                <a:solidFill>
                  <a:srgbClr val="33CC33"/>
                </a:solidFill>
              </a:rPr>
              <a:t> </a:t>
            </a:r>
            <a:r>
              <a:rPr lang="en-GB" sz="2600" b="1">
                <a:solidFill>
                  <a:srgbClr val="660066"/>
                </a:solidFill>
              </a:rPr>
              <a:t>lopsided Moon!</a:t>
            </a:r>
            <a:endParaRPr/>
          </a:p>
          <a:p>
            <a:pPr marL="741363" lvl="1" indent="-28416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i="1">
                <a:solidFill>
                  <a:srgbClr val="00CC99"/>
                </a:solidFill>
              </a:rPr>
              <a:t>Lava less likely to flow through the far side’s thicker crust 🡪 FEWER MARIA</a:t>
            </a:r>
            <a:endParaRPr sz="2400" i="1">
              <a:solidFill>
                <a:srgbClr val="00CC99"/>
              </a:solidFill>
            </a:endParaRPr>
          </a:p>
        </p:txBody>
      </p:sp>
      <p:pic>
        <p:nvPicPr>
          <p:cNvPr id="399" name="Google Shape;39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47800"/>
            <a:ext cx="2014538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7"/>
          <p:cNvSpPr/>
          <p:nvPr/>
        </p:nvSpPr>
        <p:spPr>
          <a:xfrm>
            <a:off x="4648200" y="4724400"/>
            <a:ext cx="1600200" cy="14478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5334000" y="5334000"/>
            <a:ext cx="152400" cy="1524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5105400" y="5334000"/>
            <a:ext cx="152400" cy="1524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6248400" y="4800600"/>
            <a:ext cx="1676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Moon center</a:t>
            </a:r>
            <a:endParaRPr/>
          </a:p>
        </p:txBody>
      </p:sp>
      <p:cxnSp>
        <p:nvCxnSpPr>
          <p:cNvPr id="404" name="Google Shape;404;p27"/>
          <p:cNvCxnSpPr/>
          <p:nvPr/>
        </p:nvCxnSpPr>
        <p:spPr>
          <a:xfrm flipH="1">
            <a:off x="5637213" y="5257800"/>
            <a:ext cx="765175" cy="152400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05" name="Google Shape;405;p27"/>
          <p:cNvSpPr/>
          <p:nvPr/>
        </p:nvSpPr>
        <p:spPr>
          <a:xfrm>
            <a:off x="2667000" y="4800600"/>
            <a:ext cx="1752600" cy="183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Moon center of gravity, near side</a:t>
            </a:r>
            <a:endParaRPr/>
          </a:p>
        </p:txBody>
      </p:sp>
      <p:cxnSp>
        <p:nvCxnSpPr>
          <p:cNvPr id="406" name="Google Shape;406;p27"/>
          <p:cNvCxnSpPr/>
          <p:nvPr/>
        </p:nvCxnSpPr>
        <p:spPr>
          <a:xfrm>
            <a:off x="4191000" y="5410200"/>
            <a:ext cx="838200" cy="1588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07" name="Google Shape;407;p27"/>
          <p:cNvSpPr txBox="1"/>
          <p:nvPr/>
        </p:nvSpPr>
        <p:spPr>
          <a:xfrm>
            <a:off x="7467600" y="4724400"/>
            <a:ext cx="12192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 side</a:t>
            </a:r>
            <a:endParaRPr/>
          </a:p>
        </p:txBody>
      </p:sp>
      <p:sp>
        <p:nvSpPr>
          <p:cNvPr id="408" name="Google Shape;408;p27"/>
          <p:cNvSpPr txBox="1"/>
          <p:nvPr/>
        </p:nvSpPr>
        <p:spPr>
          <a:xfrm>
            <a:off x="1676400" y="5181600"/>
            <a:ext cx="990600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(to Earth)</a:t>
            </a:r>
            <a:endParaRPr/>
          </a:p>
        </p:txBody>
      </p:sp>
      <p:cxnSp>
        <p:nvCxnSpPr>
          <p:cNvPr id="409" name="Google Shape;409;p27"/>
          <p:cNvCxnSpPr/>
          <p:nvPr/>
        </p:nvCxnSpPr>
        <p:spPr>
          <a:xfrm flipH="1">
            <a:off x="2055813" y="5715000"/>
            <a:ext cx="612775" cy="1588"/>
          </a:xfrm>
          <a:prstGeom prst="straightConnector1">
            <a:avLst/>
          </a:prstGeom>
          <a:noFill/>
          <a:ln w="38150" cap="flat" cmpd="sng">
            <a:solidFill>
              <a:srgbClr val="0000CC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10" name="Google Shape;410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714875" cy="1827213"/>
          </a:xfrm>
          <a:prstGeom prst="rect">
            <a:avLst/>
          </a:prstGeom>
          <a:solidFill>
            <a:srgbClr val="FFD1B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3200"/>
              <a:buFont typeface="Tahoma"/>
              <a:buNone/>
            </a:pPr>
            <a:r>
              <a:rPr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Moon: Far vs near side</a:t>
            </a:r>
            <a:br>
              <a:rPr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largest basin: may be from volcanic upwelling, not impact</a:t>
            </a:r>
            <a:b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video+interview (</a:t>
            </a:r>
            <a:r>
              <a:rPr lang="en-GB" sz="2400" i="1" u="sng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 2014</a:t>
            </a:r>
            <a: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body" idx="1"/>
          </p:nvPr>
        </p:nvSpPr>
        <p:spPr>
          <a:xfrm>
            <a:off x="0" y="1905000"/>
            <a:ext cx="3962400" cy="4953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Clementine mission</a:t>
            </a:r>
            <a:r>
              <a:rPr lang="en-GB" sz="2800">
                <a:latin typeface="Times New Roman"/>
                <a:ea typeface="Times New Roman"/>
                <a:cs typeface="Times New Roman"/>
                <a:sym typeface="Times New Roman"/>
              </a:rPr>
              <a:t>, 1994, mapped with UV to IR + radar altimetry, </a:t>
            </a:r>
            <a:r>
              <a:rPr lang="en-GB" sz="2800" i="1" u="sng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 ice in shady south pole craters</a:t>
            </a:r>
            <a:endParaRPr/>
          </a:p>
          <a:p>
            <a:pPr marL="741363" lvl="1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Char char="•"/>
            </a:pPr>
            <a:r>
              <a:rPr lang="en-GB" sz="2600" b="1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Polar ice possibly from comet impacts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0D3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Polar ice confirmed by LCROSS impactor + 2 other satellites</a:t>
            </a:r>
            <a:endParaRPr/>
          </a:p>
        </p:txBody>
      </p:sp>
      <p:pic>
        <p:nvPicPr>
          <p:cNvPr id="417" name="Google Shape;41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304800"/>
            <a:ext cx="4105275" cy="2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4400" y="3276600"/>
            <a:ext cx="41148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8"/>
          <p:cNvSpPr txBox="1"/>
          <p:nvPr/>
        </p:nvSpPr>
        <p:spPr>
          <a:xfrm>
            <a:off x="4953000" y="609600"/>
            <a:ext cx="9144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</a:t>
            </a:r>
            <a:endParaRPr/>
          </a:p>
        </p:txBody>
      </p:sp>
      <p:sp>
        <p:nvSpPr>
          <p:cNvPr id="420" name="Google Shape;420;p28"/>
          <p:cNvSpPr txBox="1"/>
          <p:nvPr/>
        </p:nvSpPr>
        <p:spPr>
          <a:xfrm>
            <a:off x="7924800" y="533400"/>
            <a:ext cx="9144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</a:t>
            </a:r>
            <a:endParaRPr/>
          </a:p>
        </p:txBody>
      </p:sp>
      <p:sp>
        <p:nvSpPr>
          <p:cNvPr id="421" name="Google Shape;421;p28"/>
          <p:cNvSpPr txBox="1"/>
          <p:nvPr/>
        </p:nvSpPr>
        <p:spPr>
          <a:xfrm>
            <a:off x="6019800" y="1905000"/>
            <a:ext cx="914400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GB" sz="2000" b="1">
                <a:solidFill>
                  <a:srgbClr val="D0A4C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Tycho</a:t>
            </a:r>
            <a:endParaRPr/>
          </a:p>
          <a:p>
            <a:pPr marL="0" marR="0" lvl="0" indent="0" algn="l" rtl="0">
              <a:lnSpc>
                <a:spcPct val="119000"/>
              </a:lnSpc>
              <a:spcBef>
                <a:spcPts val="12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GB" sz="2000" b="1">
                <a:solidFill>
                  <a:srgbClr val="D0A4C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crater</a:t>
            </a:r>
            <a:endParaRPr/>
          </a:p>
        </p:txBody>
      </p:sp>
      <p:cxnSp>
        <p:nvCxnSpPr>
          <p:cNvPr id="422" name="Google Shape;422;p28"/>
          <p:cNvCxnSpPr/>
          <p:nvPr/>
        </p:nvCxnSpPr>
        <p:spPr>
          <a:xfrm>
            <a:off x="3124200" y="3657600"/>
            <a:ext cx="4419600" cy="2132013"/>
          </a:xfrm>
          <a:prstGeom prst="straightConnector1">
            <a:avLst/>
          </a:prstGeom>
          <a:noFill/>
          <a:ln w="57225" cap="flat" cmpd="sng">
            <a:solidFill>
              <a:srgbClr val="3333CC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23" name="Google Shape;423;p28"/>
          <p:cNvSpPr txBox="1"/>
          <p:nvPr/>
        </p:nvSpPr>
        <p:spPr>
          <a:xfrm>
            <a:off x="3810000" y="3200400"/>
            <a:ext cx="11430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basins</a:t>
            </a:r>
            <a:endParaRPr/>
          </a:p>
        </p:txBody>
      </p:sp>
      <p:cxnSp>
        <p:nvCxnSpPr>
          <p:cNvPr id="424" name="Google Shape;424;p28"/>
          <p:cNvCxnSpPr/>
          <p:nvPr/>
        </p:nvCxnSpPr>
        <p:spPr>
          <a:xfrm>
            <a:off x="4572000" y="3733800"/>
            <a:ext cx="1066800" cy="457200"/>
          </a:xfrm>
          <a:prstGeom prst="straightConnector1">
            <a:avLst/>
          </a:prstGeom>
          <a:noFill/>
          <a:ln w="38150" cap="flat" cmpd="sng">
            <a:solidFill>
              <a:srgbClr val="FF66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5" name="Google Shape;425;p28"/>
          <p:cNvCxnSpPr/>
          <p:nvPr/>
        </p:nvCxnSpPr>
        <p:spPr>
          <a:xfrm>
            <a:off x="4419600" y="3733800"/>
            <a:ext cx="762000" cy="609600"/>
          </a:xfrm>
          <a:prstGeom prst="straightConnector1">
            <a:avLst/>
          </a:prstGeom>
          <a:noFill/>
          <a:ln w="38150" cap="flat" cmpd="sng">
            <a:solidFill>
              <a:srgbClr val="FF66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6" name="Google Shape;426;p28"/>
          <p:cNvCxnSpPr/>
          <p:nvPr/>
        </p:nvCxnSpPr>
        <p:spPr>
          <a:xfrm flipH="1">
            <a:off x="5865813" y="2133600"/>
            <a:ext cx="155575" cy="304800"/>
          </a:xfrm>
          <a:prstGeom prst="straightConnector1">
            <a:avLst/>
          </a:prstGeom>
          <a:noFill/>
          <a:ln w="38150" cap="flat" cmpd="sng">
            <a:solidFill>
              <a:srgbClr val="C798BA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7" name="Google Shape;427;p28"/>
          <p:cNvCxnSpPr/>
          <p:nvPr/>
        </p:nvCxnSpPr>
        <p:spPr>
          <a:xfrm>
            <a:off x="4267200" y="1219200"/>
            <a:ext cx="990600" cy="457200"/>
          </a:xfrm>
          <a:prstGeom prst="straightConnector1">
            <a:avLst/>
          </a:prstGeom>
          <a:noFill/>
          <a:ln w="57150" cap="flat" cmpd="sng">
            <a:solidFill>
              <a:srgbClr val="3366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8" name="Google Shape;428;p28"/>
          <p:cNvSpPr txBox="1"/>
          <p:nvPr/>
        </p:nvSpPr>
        <p:spPr>
          <a:xfrm>
            <a:off x="2694000" y="64643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793163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Lunar Libration (seen from Earth)</a:t>
            </a:r>
            <a:endParaRPr/>
          </a:p>
        </p:txBody>
      </p:sp>
      <p:sp>
        <p:nvSpPr>
          <p:cNvPr id="434" name="Google Shape;434;p29"/>
          <p:cNvSpPr txBox="1">
            <a:spLocks noGrp="1"/>
          </p:cNvSpPr>
          <p:nvPr>
            <p:ph type="body" idx="1"/>
          </p:nvPr>
        </p:nvSpPr>
        <p:spPr>
          <a:xfrm>
            <a:off x="0" y="914400"/>
            <a:ext cx="3048000" cy="5562600"/>
          </a:xfrm>
          <a:prstGeom prst="rect">
            <a:avLst/>
          </a:prstGeom>
          <a:solidFill>
            <a:srgbClr val="ECCEA4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(1) Seeing moon from opposite sides of Earth every 12 hrs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(2) Moon’s elliptical orbit (variable orbital speed)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(3) orbit inclined to Earth’s equator </a:t>
            </a:r>
            <a:endParaRPr/>
          </a:p>
          <a:p>
            <a:pPr marL="341313" lvl="0" indent="-1889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Together cause “</a:t>
            </a:r>
            <a:r>
              <a:rPr lang="en-GB" sz="2400" i="1">
                <a:latin typeface="Times New Roman"/>
                <a:ea typeface="Times New Roman"/>
                <a:cs typeface="Times New Roman"/>
                <a:sym typeface="Times New Roman"/>
              </a:rPr>
              <a:t>libration” 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(N-S “nodding”)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5" name="Google Shape;435;p29" descr="ch06_anim_lunarlib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676400"/>
            <a:ext cx="49530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 txBox="1"/>
          <p:nvPr/>
        </p:nvSpPr>
        <p:spPr>
          <a:xfrm>
            <a:off x="3048000" y="914400"/>
            <a:ext cx="5715000" cy="48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Earth, we see 59% of moon’s surface</a:t>
            </a:r>
            <a:endParaRPr/>
          </a:p>
        </p:txBody>
      </p:sp>
      <p:sp>
        <p:nvSpPr>
          <p:cNvPr id="437" name="Google Shape;437;p29"/>
          <p:cNvSpPr txBox="1"/>
          <p:nvPr/>
        </p:nvSpPr>
        <p:spPr>
          <a:xfrm>
            <a:off x="0" y="64770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9382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Interstellar Medium</a:t>
            </a:r>
            <a:endParaRPr/>
          </a:p>
        </p:txBody>
      </p:sp>
      <p:pic>
        <p:nvPicPr>
          <p:cNvPr id="133" name="Google Shape;133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33133" y="1295400"/>
            <a:ext cx="6248399" cy="416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304800" y="1295400"/>
            <a:ext cx="2057400" cy="42473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Space between stars: NOT empty!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clouds of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gas+dust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GAS: </a:t>
            </a: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left over from galaxy formation or lost from stars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DUST: </a:t>
            </a: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condensed from carbon, iron etc. escaped from stars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2899832" y="5542717"/>
            <a:ext cx="5715000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Galaxy NGC300, with Giant Molecular Clouds in blue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751946" y="6010067"/>
            <a:ext cx="7924800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Giant Molecular Clouds – DENSEST part of interstellar medium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detected by microwaves + radio waves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>
            <a:spLocks noGrp="1"/>
          </p:cNvSpPr>
          <p:nvPr>
            <p:ph type="title"/>
          </p:nvPr>
        </p:nvSpPr>
        <p:spPr>
          <a:xfrm>
            <a:off x="2832250" y="0"/>
            <a:ext cx="6008700" cy="765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Moon’s composition</a:t>
            </a:r>
            <a:endParaRPr/>
          </a:p>
        </p:txBody>
      </p:sp>
      <p:sp>
        <p:nvSpPr>
          <p:cNvPr id="444" name="Google Shape;444;p30"/>
          <p:cNvSpPr txBox="1">
            <a:spLocks noGrp="1"/>
          </p:cNvSpPr>
          <p:nvPr>
            <p:ph type="body" idx="1"/>
          </p:nvPr>
        </p:nvSpPr>
        <p:spPr>
          <a:xfrm>
            <a:off x="1" y="765175"/>
            <a:ext cx="6934199" cy="594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GB" sz="3200"/>
              <a:t>Mean lunar density 3.3 gram/cc, </a:t>
            </a:r>
            <a:r>
              <a:rPr lang="en-GB" sz="3200">
                <a:solidFill>
                  <a:srgbClr val="006600"/>
                </a:solidFill>
              </a:rPr>
              <a:t>close to avg density -- and composition -- of  </a:t>
            </a:r>
            <a:r>
              <a:rPr lang="en-GB" sz="3200" b="1" u="sng">
                <a:solidFill>
                  <a:srgbClr val="006600"/>
                </a:solidFill>
              </a:rPr>
              <a:t>Earth’s mantle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GB" sz="3200"/>
              <a:t>Moon </a:t>
            </a:r>
            <a:r>
              <a:rPr lang="en-GB" sz="3200">
                <a:solidFill>
                  <a:srgbClr val="FF0000"/>
                </a:solidFill>
              </a:rPr>
              <a:t>deficient in iron.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GB" sz="3200"/>
              <a:t>Lunar rocks and soils (dust) </a:t>
            </a:r>
            <a:r>
              <a:rPr lang="en-GB" sz="3200"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3200"/>
              <a:t> </a:t>
            </a:r>
            <a:r>
              <a:rPr lang="en-GB" sz="3200">
                <a:solidFill>
                  <a:srgbClr val="3333CC"/>
                </a:solidFill>
              </a:rPr>
              <a:t>abundances of oxygen isotopes (a “fingerprint”)</a:t>
            </a:r>
            <a:r>
              <a:rPr lang="en-GB" sz="3200"/>
              <a:t> on Moon and Earth’s mantle </a:t>
            </a:r>
            <a:r>
              <a:rPr lang="en-GB" u="sng"/>
              <a:t>similar</a:t>
            </a:r>
            <a:r>
              <a:rPr lang="en-GB" sz="3200"/>
              <a:t>  </a:t>
            </a:r>
            <a:endParaRPr/>
          </a:p>
          <a:p>
            <a:pPr marL="741363" lvl="1" indent="-2841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</a:pPr>
            <a:r>
              <a:rPr lang="en-GB" sz="1600"/>
              <a:t>(Young et al. 2016, Science, 351, 6272, Jan 29)</a:t>
            </a:r>
            <a:endParaRPr/>
          </a:p>
          <a:p>
            <a:pPr marL="741363" lvl="1" indent="-28416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GB"/>
              <a:t>🡪 </a:t>
            </a:r>
            <a:r>
              <a:rPr lang="en-GB" b="1">
                <a:solidFill>
                  <a:srgbClr val="3333CC"/>
                </a:solidFill>
              </a:rPr>
              <a:t>Moon </a:t>
            </a:r>
            <a:r>
              <a:rPr lang="en-GB" b="1" i="1">
                <a:solidFill>
                  <a:srgbClr val="3333CC"/>
                </a:solidFill>
              </a:rPr>
              <a:t>formed from Earth</a:t>
            </a:r>
            <a:r>
              <a:rPr lang="en-GB" b="1">
                <a:solidFill>
                  <a:srgbClr val="3333CC"/>
                </a:solidFill>
              </a:rPr>
              <a:t>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b="1">
                <a:solidFill>
                  <a:srgbClr val="3333CC"/>
                </a:solidFill>
              </a:rPr>
              <a:t>BUT, there are differences, too!  How to explain this?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GB" sz="2800" b="1" u="sng">
                <a:solidFill>
                  <a:srgbClr val="FF0000"/>
                </a:solidFill>
              </a:rPr>
              <a:t>Proposal</a:t>
            </a:r>
            <a:r>
              <a:rPr lang="en-GB" sz="2800" b="1">
                <a:solidFill>
                  <a:srgbClr val="FF0000"/>
                </a:solidFill>
              </a:rPr>
              <a:t>: </a:t>
            </a:r>
            <a:r>
              <a:rPr lang="en-GB" b="1">
                <a:solidFill>
                  <a:srgbClr val="FF0000"/>
                </a:solidFill>
              </a:rPr>
              <a:t>Earth had a giant impact</a:t>
            </a:r>
            <a:endParaRPr/>
          </a:p>
        </p:txBody>
      </p:sp>
      <p:pic>
        <p:nvPicPr>
          <p:cNvPr id="445" name="Google Shape;4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3220" y="1371600"/>
            <a:ext cx="243078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3220" y="3770842"/>
            <a:ext cx="2324100" cy="160771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0"/>
          <p:cNvSpPr txBox="1"/>
          <p:nvPr/>
        </p:nvSpPr>
        <p:spPr>
          <a:xfrm>
            <a:off x="7621693" y="1109990"/>
            <a:ext cx="1141307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</a:t>
            </a:r>
            <a:endParaRPr/>
          </a:p>
        </p:txBody>
      </p:sp>
      <p:sp>
        <p:nvSpPr>
          <p:cNvPr id="448" name="Google Shape;448;p30"/>
          <p:cNvSpPr txBox="1"/>
          <p:nvPr/>
        </p:nvSpPr>
        <p:spPr>
          <a:xfrm>
            <a:off x="7467600" y="5378553"/>
            <a:ext cx="1295400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Earth</a:t>
            </a:r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Impact Model for Moon Origin</a:t>
            </a:r>
            <a:endParaRPr/>
          </a:p>
        </p:txBody>
      </p:sp>
      <p:sp>
        <p:nvSpPr>
          <p:cNvPr id="456" name="Google Shape;456;p31"/>
          <p:cNvSpPr txBox="1">
            <a:spLocks noGrp="1"/>
          </p:cNvSpPr>
          <p:nvPr>
            <p:ph type="body" idx="1"/>
          </p:nvPr>
        </p:nvSpPr>
        <p:spPr>
          <a:xfrm>
            <a:off x="0" y="990600"/>
            <a:ext cx="4343400" cy="5638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41363" lvl="1" indent="-28416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i="1"/>
              <a:t>Computer simulations</a:t>
            </a:r>
            <a:r>
              <a:rPr lang="en-GB" sz="2400" b="1"/>
              <a:t>:  </a:t>
            </a:r>
            <a:r>
              <a:rPr lang="en-GB" sz="2400">
                <a:solidFill>
                  <a:srgbClr val="CC0000"/>
                </a:solidFill>
              </a:rPr>
              <a:t>Collision</a:t>
            </a:r>
            <a:r>
              <a:rPr lang="en-GB" sz="2400"/>
              <a:t> or </a:t>
            </a:r>
            <a:r>
              <a:rPr lang="en-GB" sz="2400" i="1">
                <a:solidFill>
                  <a:srgbClr val="FF0000"/>
                </a:solidFill>
              </a:rPr>
              <a:t>Ejection of Gaseous Ring Model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400"/>
              <a:buChar char="–"/>
            </a:pPr>
            <a:r>
              <a:rPr lang="en-GB" sz="2400">
                <a:solidFill>
                  <a:srgbClr val="3333CC"/>
                </a:solidFill>
              </a:rPr>
              <a:t>Proto-planet “Theia”</a:t>
            </a:r>
            <a:r>
              <a:rPr lang="en-GB" sz="2400"/>
              <a:t> 1-2x mass of Mars (or multiple bodies?) </a:t>
            </a:r>
            <a:r>
              <a:rPr lang="en-GB" sz="2400">
                <a:solidFill>
                  <a:srgbClr val="3333CC"/>
                </a:solidFill>
              </a:rPr>
              <a:t>hit and possibly partially vaporized young Earth with a direct impact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ejected mantle in gaseous (+perhaps some liquid/solid) form – 2’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video</a:t>
            </a:r>
            <a:r>
              <a:rPr lang="en-GB" sz="2000"/>
              <a:t> + article from 2016 (FYI) 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400"/>
              <a:buChar char="–"/>
            </a:pPr>
            <a:r>
              <a:rPr lang="en-GB" sz="2400"/>
              <a:t>Enough material stayed in orbit, coalesced</a:t>
            </a:r>
            <a:r>
              <a:rPr lang="en-GB" sz="2400"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400"/>
              <a:t>Moon.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i="1">
                <a:solidFill>
                  <a:srgbClr val="3333CC"/>
                </a:solidFill>
              </a:rPr>
              <a:t>Moon slowly spiralled out due to tides</a:t>
            </a:r>
            <a:endParaRPr/>
          </a:p>
        </p:txBody>
      </p:sp>
      <p:pic>
        <p:nvPicPr>
          <p:cNvPr id="457" name="Google Shape;457;p31" descr="ch06_anim_moonform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3400" y="1828800"/>
            <a:ext cx="411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1"/>
          <p:cNvSpPr txBox="1"/>
          <p:nvPr/>
        </p:nvSpPr>
        <p:spPr>
          <a:xfrm>
            <a:off x="4754032" y="5972314"/>
            <a:ext cx="34755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4’ </a:t>
            </a:r>
            <a:r>
              <a:rPr lang="en-GB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2020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GB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simulation</a:t>
            </a: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(NASA) - FYI</a:t>
            </a:r>
            <a:endParaRPr/>
          </a:p>
        </p:txBody>
      </p:sp>
      <p:sp>
        <p:nvSpPr>
          <p:cNvPr id="459" name="Google Shape;459;p31"/>
          <p:cNvSpPr txBox="1"/>
          <p:nvPr/>
        </p:nvSpPr>
        <p:spPr>
          <a:xfrm>
            <a:off x="4804313" y="9906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/>
          <p:nvPr/>
        </p:nvSpPr>
        <p:spPr>
          <a:xfrm>
            <a:off x="668867" y="1282194"/>
            <a:ext cx="8187267" cy="28623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2"/>
          <p:cNvSpPr txBox="1">
            <a:spLocks noGrp="1"/>
          </p:cNvSpPr>
          <p:nvPr>
            <p:ph type="title"/>
          </p:nvPr>
        </p:nvSpPr>
        <p:spPr>
          <a:xfrm>
            <a:off x="609600" y="129856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of Moon after formation</a:t>
            </a:r>
            <a:endParaRPr/>
          </a:p>
        </p:txBody>
      </p:sp>
      <p:pic>
        <p:nvPicPr>
          <p:cNvPr id="466" name="Google Shape;466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4275439"/>
            <a:ext cx="8305800" cy="24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567" y="1324369"/>
            <a:ext cx="3657600" cy="2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8513" y="1615475"/>
            <a:ext cx="426707" cy="42670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2"/>
          <p:cNvSpPr txBox="1"/>
          <p:nvPr/>
        </p:nvSpPr>
        <p:spPr>
          <a:xfrm>
            <a:off x="1761067" y="5715000"/>
            <a:ext cx="6400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Molten Earth, atmosphere blasted away in collision, day = 5 hours</a:t>
            </a:r>
            <a:endParaRPr/>
          </a:p>
        </p:txBody>
      </p:sp>
      <p:sp>
        <p:nvSpPr>
          <p:cNvPr id="470" name="Google Shape;470;p32"/>
          <p:cNvSpPr txBox="1"/>
          <p:nvPr/>
        </p:nvSpPr>
        <p:spPr>
          <a:xfrm>
            <a:off x="668867" y="1447800"/>
            <a:ext cx="245533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Molten Moon, 6x closer than today, would have magnitude -19.4 if Temperature&lt;1000K, sidereal period = 1.9 days</a:t>
            </a:r>
            <a:endParaRPr/>
          </a:p>
        </p:txBody>
      </p:sp>
      <p:sp>
        <p:nvSpPr>
          <p:cNvPr id="471" name="Google Shape;471;p32"/>
          <p:cNvSpPr txBox="1"/>
          <p:nvPr/>
        </p:nvSpPr>
        <p:spPr>
          <a:xfrm>
            <a:off x="5777655" y="1455292"/>
            <a:ext cx="210310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Young Sun (30% fainter than today, would have magnitude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-25.7, only 300x brighter than Full Moon rather than 400,000x as is today)</a:t>
            </a:r>
            <a:endParaRPr/>
          </a:p>
        </p:txBody>
      </p:sp>
      <p:sp>
        <p:nvSpPr>
          <p:cNvPr id="472" name="Google Shape;472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>
            <a:spLocks noGrp="1"/>
          </p:cNvSpPr>
          <p:nvPr>
            <p:ph type="title"/>
          </p:nvPr>
        </p:nvSpPr>
        <p:spPr>
          <a:xfrm>
            <a:off x="457200" y="33867"/>
            <a:ext cx="8228012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478" name="Google Shape;478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dirty="0"/>
              <a:t>Solar system </a:t>
            </a:r>
            <a:r>
              <a:rPr lang="en-GB" sz="2400" dirty="0"/>
              <a:t>collapsed from big cloud of </a:t>
            </a:r>
            <a:r>
              <a:rPr lang="en-GB" sz="2400" dirty="0" err="1"/>
              <a:t>gas+dust</a:t>
            </a:r>
            <a:endParaRPr sz="2400"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dirty="0">
                <a:solidFill>
                  <a:srgbClr val="0070C0"/>
                </a:solidFill>
              </a:rPr>
              <a:t>Earth</a:t>
            </a:r>
            <a:r>
              <a:rPr lang="en-GB" sz="2000" dirty="0"/>
              <a:t> + rocky planets formed from collisions of smaller bodies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dirty="0"/>
              <a:t>Forming planets were </a:t>
            </a:r>
            <a:r>
              <a:rPr lang="en-GB" sz="2000" b="1" u="sng" dirty="0"/>
              <a:t>HOT</a:t>
            </a:r>
            <a:r>
              <a:rPr lang="en-GB" sz="2000" dirty="0"/>
              <a:t>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i="1" dirty="0">
                <a:solidFill>
                  <a:srgbClr val="C00000"/>
                </a:solidFill>
              </a:rPr>
              <a:t>Moon formed by Mars-sized body hitting Earth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i="1" dirty="0">
                <a:solidFill>
                  <a:srgbClr val="0070C0"/>
                </a:solidFill>
              </a:rPr>
              <a:t>Explains why </a:t>
            </a:r>
            <a:r>
              <a:rPr lang="en-GB" sz="2000" i="1" dirty="0">
                <a:solidFill>
                  <a:srgbClr val="C00000"/>
                </a:solidFill>
              </a:rPr>
              <a:t>Moon</a:t>
            </a:r>
            <a:r>
              <a:rPr lang="en-GB" sz="2000" i="1" dirty="0">
                <a:solidFill>
                  <a:srgbClr val="0070C0"/>
                </a:solidFill>
              </a:rPr>
              <a:t> is of </a:t>
            </a:r>
            <a:r>
              <a:rPr lang="en-GB" sz="2000" i="1" u="sng" dirty="0">
                <a:solidFill>
                  <a:srgbClr val="C00000"/>
                </a:solidFill>
              </a:rPr>
              <a:t>similar but not exactly same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i="1" dirty="0">
                <a:solidFill>
                  <a:srgbClr val="0070C0"/>
                </a:solidFill>
              </a:rPr>
              <a:t>composition as Earth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>
                <a:solidFill>
                  <a:srgbClr val="C00000"/>
                </a:solidFill>
              </a:rPr>
              <a:t>Moon</a:t>
            </a:r>
            <a:r>
              <a:rPr lang="en-GB" sz="2400" dirty="0"/>
              <a:t> slowly </a:t>
            </a:r>
            <a:r>
              <a:rPr lang="en-GB" sz="2400" i="1" dirty="0" err="1">
                <a:solidFill>
                  <a:srgbClr val="C00000"/>
                </a:solidFill>
              </a:rPr>
              <a:t>spiraled</a:t>
            </a:r>
            <a:r>
              <a:rPr lang="en-GB" sz="2400" i="1" dirty="0">
                <a:solidFill>
                  <a:srgbClr val="C00000"/>
                </a:solidFill>
              </a:rPr>
              <a:t> out </a:t>
            </a:r>
            <a:r>
              <a:rPr lang="en-GB" sz="2400" dirty="0"/>
              <a:t>to present orbit while </a:t>
            </a:r>
            <a:r>
              <a:rPr lang="en-GB" sz="2400" i="1" dirty="0">
                <a:solidFill>
                  <a:srgbClr val="0070C0"/>
                </a:solidFill>
              </a:rPr>
              <a:t>Earth’s day slowed to 24 hours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i="1" dirty="0">
                <a:solidFill>
                  <a:schemeClr val="dk1"/>
                </a:solidFill>
              </a:rPr>
              <a:t>Eclipses MORE COMMON in past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i="1" dirty="0">
                <a:solidFill>
                  <a:schemeClr val="dk1"/>
                </a:solidFill>
              </a:rPr>
              <a:t>Will be less common in future – </a:t>
            </a:r>
            <a:r>
              <a:rPr lang="en-GB" sz="2000" b="1" i="1" dirty="0">
                <a:solidFill>
                  <a:schemeClr val="dk1"/>
                </a:solidFill>
              </a:rPr>
              <a:t>total solar eclipses will eventually end, around 600 million years from now!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 dirty="0">
                <a:solidFill>
                  <a:schemeClr val="dk1"/>
                </a:solidFill>
              </a:rPr>
              <a:t>Moon will keep </a:t>
            </a:r>
            <a:r>
              <a:rPr lang="en-GB" sz="2000" b="1" i="1" dirty="0" err="1">
                <a:solidFill>
                  <a:schemeClr val="dk1"/>
                </a:solidFill>
              </a:rPr>
              <a:t>spiraling</a:t>
            </a:r>
            <a:r>
              <a:rPr lang="en-GB" sz="2000" b="1" i="1" dirty="0">
                <a:solidFill>
                  <a:schemeClr val="dk1"/>
                </a:solidFill>
              </a:rPr>
              <a:t> out until Sun turns into Red Giant and engulfs Earth (sorry), in about 5 billion years.  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GB" sz="2000" b="1" i="1" dirty="0">
                <a:solidFill>
                  <a:srgbClr val="0070C0"/>
                </a:solidFill>
              </a:rPr>
              <a:t>At that point, Moon will be &lt;540,000 km from Earth, with a month of  &lt;47 days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479" name="Google Shape;479;p3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>
            <a:spLocks noGrp="1"/>
          </p:cNvSpPr>
          <p:nvPr>
            <p:ph type="title"/>
          </p:nvPr>
        </p:nvSpPr>
        <p:spPr>
          <a:xfrm>
            <a:off x="205316" y="820680"/>
            <a:ext cx="4249271" cy="613661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Giant Molecular Clouds: Ultra-Cold+Dense</a:t>
            </a:r>
            <a:endParaRPr sz="2400" b="1"/>
          </a:p>
        </p:txBody>
      </p:sp>
      <p:sp>
        <p:nvSpPr>
          <p:cNvPr id="143" name="Google Shape;143;p4"/>
          <p:cNvSpPr txBox="1">
            <a:spLocks noGrp="1"/>
          </p:cNvSpPr>
          <p:nvPr>
            <p:ph type="body" idx="1"/>
          </p:nvPr>
        </p:nvSpPr>
        <p:spPr>
          <a:xfrm>
            <a:off x="16933" y="1659570"/>
            <a:ext cx="4746563" cy="5046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rmAutofit fontScale="62500" lnSpcReduction="20000"/>
          </a:bodyPr>
          <a:lstStyle/>
          <a:p>
            <a:pPr marL="255985" lvl="0" indent="-255985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4400" b="1"/>
              <a:t>Cloud cores – densest parts</a:t>
            </a:r>
            <a:endParaRPr/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 i="1"/>
              <a:t>Billion x thinner </a:t>
            </a:r>
            <a:r>
              <a:rPr lang="en-GB" sz="4400" i="1"/>
              <a:t>than Earth’s atmosphere, T~25 Kelvin (-470 F)</a:t>
            </a:r>
            <a:endParaRPr/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>
                <a:solidFill>
                  <a:schemeClr val="accent2"/>
                </a:solidFill>
              </a:rPr>
              <a:t>150-300 Light Yrs thick  -- </a:t>
            </a:r>
            <a:r>
              <a:rPr lang="en-GB" sz="4400">
                <a:solidFill>
                  <a:schemeClr val="accent2"/>
                </a:solidFill>
              </a:rPr>
              <a:t>like disk of Milky Way</a:t>
            </a:r>
            <a:endParaRPr/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/>
              <a:t>Few thousand known</a:t>
            </a:r>
            <a:endParaRPr/>
          </a:p>
          <a:p>
            <a:pPr marL="957659" lvl="2" indent="-213121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4000" b="1"/>
              <a:t> </a:t>
            </a:r>
            <a:r>
              <a:rPr lang="en-GB" sz="4000">
                <a:solidFill>
                  <a:srgbClr val="FF0000"/>
                </a:solidFill>
              </a:rPr>
              <a:t>up to 1 million solar masses, last 10-100 million yrs</a:t>
            </a:r>
            <a:endParaRPr sz="4000">
              <a:solidFill>
                <a:srgbClr val="FF0000"/>
              </a:solidFill>
            </a:endParaRPr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/>
              <a:t>Break up to form stars</a:t>
            </a:r>
            <a:endParaRPr/>
          </a:p>
          <a:p>
            <a:pPr marL="957659" lvl="2" indent="-213121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4000" b="1"/>
              <a:t> </a:t>
            </a:r>
            <a:r>
              <a:rPr lang="en-GB" sz="4000" b="1" i="1">
                <a:solidFill>
                  <a:srgbClr val="006600"/>
                </a:solidFill>
              </a:rPr>
              <a:t>avg 1 solar mass/yr in all of Galaxy</a:t>
            </a:r>
            <a:endParaRPr/>
          </a:p>
          <a:p>
            <a:pPr marL="556022" lvl="1" indent="-101997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6" y="1880062"/>
            <a:ext cx="4249271" cy="407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7301753" y="4024033"/>
            <a:ext cx="10186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Orion Complex – 1400 light years away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205316" y="87619"/>
            <a:ext cx="8824384" cy="5078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Giant Molecular Clouds &amp; Star/Planet Formation</a:t>
            </a: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5515575" y="927413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72856" y="239966"/>
            <a:ext cx="3508544" cy="20965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50" b="1">
                <a:solidFill>
                  <a:schemeClr val="dk1"/>
                </a:solidFill>
              </a:rPr>
              <a:t>Cloud “Cores” – densest regions</a:t>
            </a:r>
            <a:endParaRPr/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321" y="2732186"/>
            <a:ext cx="4285679" cy="320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55" y="2553374"/>
            <a:ext cx="4750329" cy="28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 descr="fig_ch03_herschelsatellite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8130" y="239966"/>
            <a:ext cx="2096582" cy="209658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6485299" y="239966"/>
            <a:ext cx="235710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Herschel Space Observatory (Infrared), ESA, 2009-13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72855" y="5715000"/>
            <a:ext cx="4785465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Mid-infrared       millimeter        millimeter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dust          nitrogen+hydrogen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“sand grains”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 rot="-3178128">
            <a:off x="622570" y="3562463"/>
            <a:ext cx="6760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cold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152400" y="128588"/>
            <a:ext cx="85328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Stages of Star+Planet Formation</a:t>
            </a:r>
            <a:endParaRPr/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566333"/>
            <a:ext cx="7506494" cy="512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4648200" y="5486400"/>
            <a:ext cx="320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4’ Solar System Formation Overview </a:t>
            </a:r>
            <a:r>
              <a:rPr lang="en-GB" sz="1800" b="1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FYI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752600" y="4038600"/>
            <a:ext cx="1600200" cy="304800"/>
          </a:xfrm>
          <a:prstGeom prst="rect">
            <a:avLst/>
          </a:prstGeom>
          <a:solidFill>
            <a:srgbClr val="7472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Variable protostar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152400" y="1981200"/>
            <a:ext cx="1143000" cy="36933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AU = distance from Earth to Sun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 AU = diameter of Pluto’s orbit</a:t>
            </a:r>
            <a:endParaRPr/>
          </a:p>
        </p:txBody>
      </p:sp>
      <p:sp>
        <p:nvSpPr>
          <p:cNvPr id="169" name="Google Shape;169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84" y="16932"/>
            <a:ext cx="9003415" cy="6757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7"/>
          <p:cNvCxnSpPr/>
          <p:nvPr/>
        </p:nvCxnSpPr>
        <p:spPr>
          <a:xfrm>
            <a:off x="6557817" y="4572000"/>
            <a:ext cx="467591" cy="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7"/>
          <p:cNvSpPr txBox="1"/>
          <p:nvPr/>
        </p:nvSpPr>
        <p:spPr>
          <a:xfrm>
            <a:off x="6096000" y="4876800"/>
            <a:ext cx="1433945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Diameter of Neptune’s orbit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609600" y="304800"/>
            <a:ext cx="17526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152400" y="6019800"/>
            <a:ext cx="3429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from Atacama Large Millimeter Array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5615708" y="1304424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Mid-Infrared image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title" idx="4294967295"/>
          </p:nvPr>
        </p:nvSpPr>
        <p:spPr>
          <a:xfrm>
            <a:off x="457200" y="186458"/>
            <a:ext cx="8229600" cy="77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of Sun + Planets</a:t>
            </a:r>
            <a:endParaRPr/>
          </a:p>
        </p:txBody>
      </p:sp>
      <p:sp>
        <p:nvSpPr>
          <p:cNvPr id="189" name="Google Shape;189;p8"/>
          <p:cNvSpPr txBox="1">
            <a:spLocks noGrp="1"/>
          </p:cNvSpPr>
          <p:nvPr>
            <p:ph type="body" idx="4294967295"/>
          </p:nvPr>
        </p:nvSpPr>
        <p:spPr>
          <a:xfrm>
            <a:off x="0" y="778933"/>
            <a:ext cx="8678333" cy="61484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341313" lvl="0" indent="-341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/>
              <a:t>1) Collapse of cloud by gravity 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–"/>
            </a:pPr>
            <a:r>
              <a:rPr lang="en-GB"/>
              <a:t>(triggered by nearby supernova?)</a:t>
            </a:r>
            <a:endParaRPr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/>
              <a:t>2) formation of disk and polar jets</a:t>
            </a:r>
            <a:endParaRPr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/>
              <a:t>3) In disk, dust and gas collected into planetesimals (&lt;120 miles in diameter, not round) 🡪 collided to form planets</a:t>
            </a:r>
            <a:endParaRPr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/>
              <a:t>4) At center, protosun contracted, heated up to start nuclear fusion </a:t>
            </a:r>
            <a:r>
              <a:rPr lang="en-GB">
                <a:latin typeface="Noto Sans Symbols"/>
                <a:ea typeface="Noto Sans Symbols"/>
                <a:cs typeface="Noto Sans Symbols"/>
                <a:sym typeface="Noto Sans Symbols"/>
              </a:rPr>
              <a:t>⇒</a:t>
            </a:r>
            <a:r>
              <a:rPr lang="en-GB"/>
              <a:t> </a:t>
            </a:r>
            <a:r>
              <a:rPr lang="en-GB">
                <a:solidFill>
                  <a:srgbClr val="FF3300"/>
                </a:solidFill>
              </a:rPr>
              <a:t>Sun</a:t>
            </a:r>
            <a:endParaRPr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>
                <a:solidFill>
                  <a:srgbClr val="00664C"/>
                </a:solidFill>
              </a:rPr>
              <a:t>5) Remaining planetesimals may still be orbiting Sun (asteroids, meteoroids and comets)</a:t>
            </a:r>
            <a:endParaRPr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i="1">
                <a:solidFill>
                  <a:srgbClr val="0070C0"/>
                </a:solidFill>
              </a:rPr>
              <a:t>Most of unused gas blown away by strong solar wind</a:t>
            </a:r>
            <a:r>
              <a:rPr lang="en-GB">
                <a:solidFill>
                  <a:srgbClr val="0070C0"/>
                </a:solidFill>
              </a:rPr>
              <a:t> </a:t>
            </a:r>
            <a:endParaRPr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>
                <a:solidFill>
                  <a:srgbClr val="FF6699"/>
                </a:solidFill>
              </a:rPr>
              <a:t>Took 10-100 million yrs</a:t>
            </a:r>
            <a:endParaRPr>
              <a:solidFill>
                <a:srgbClr val="FF6699"/>
              </a:solidFill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4876800" y="5867400"/>
            <a:ext cx="4038600" cy="830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4’ Solar System Formation Overview </a:t>
            </a:r>
            <a:r>
              <a:rPr lang="en-GB" sz="2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6773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From Cloud to Star + Planets</a:t>
            </a:r>
            <a:endParaRPr/>
          </a:p>
        </p:txBody>
      </p:sp>
      <p:pic>
        <p:nvPicPr>
          <p:cNvPr id="197" name="Google Shape;197;p9" descr="/Users/williger/Teach/Pa107_2010au/ch09_ppdisk_animation.m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07862" y="677333"/>
            <a:ext cx="8037690" cy="6028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3139200" y="64578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2289</Words>
  <Application>Microsoft Macintosh PowerPoint</Application>
  <PresentationFormat>On-screen Show (4:3)</PresentationFormat>
  <Paragraphs>300</Paragraphs>
  <Slides>33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Times New Roman</vt:lpstr>
      <vt:lpstr>Lucida Sans</vt:lpstr>
      <vt:lpstr>Calibri</vt:lpstr>
      <vt:lpstr>Noto Sans Symbols</vt:lpstr>
      <vt:lpstr>Arial</vt:lpstr>
      <vt:lpstr>Wingdings</vt:lpstr>
      <vt:lpstr>Tahoma</vt:lpstr>
      <vt:lpstr>Office Theme</vt:lpstr>
      <vt:lpstr>Lec 4: Formation of Sun-Earth-Moon System</vt:lpstr>
      <vt:lpstr>PowerPoint Presentation</vt:lpstr>
      <vt:lpstr>Interstellar Medium</vt:lpstr>
      <vt:lpstr>Giant Molecular Clouds: Ultra-Cold+Dense</vt:lpstr>
      <vt:lpstr>Cloud “Cores” – densest regions</vt:lpstr>
      <vt:lpstr>Stages of Star+Planet Formation</vt:lpstr>
      <vt:lpstr>PowerPoint Presentation</vt:lpstr>
      <vt:lpstr>Formation of Sun + Planets</vt:lpstr>
      <vt:lpstr>From Cloud to Star + Planets</vt:lpstr>
      <vt:lpstr>Distance from Sun 🡪 Determines Planet Composition</vt:lpstr>
      <vt:lpstr>Rocky Planet Formation</vt:lpstr>
      <vt:lpstr>Dust 🡪 Rocks 🡪 Asteroids</vt:lpstr>
      <vt:lpstr>Heat Mechanisms</vt:lpstr>
      <vt:lpstr>Asteroids 🡪 Protoplanets 🡪 Planets</vt:lpstr>
      <vt:lpstr>Planetesimal Collisions 🡪 Heat</vt:lpstr>
      <vt:lpstr>PowerPoint Presentation</vt:lpstr>
      <vt:lpstr>Earth’s atmosphere + water: from outgassing + comets/asteroids</vt:lpstr>
      <vt:lpstr>Earth’s Interior</vt:lpstr>
      <vt:lpstr>Tides</vt:lpstr>
      <vt:lpstr>Tides Slow Earth's Rotation</vt:lpstr>
      <vt:lpstr>Van Allen Belts</vt:lpstr>
      <vt:lpstr>Moon: Nearest body, easiest comparison to Earth, have samples from Apollo!</vt:lpstr>
      <vt:lpstr>Compare: Craters on Earth</vt:lpstr>
      <vt:lpstr>Lunar Surface</vt:lpstr>
      <vt:lpstr>Age of  Lunar Surface</vt:lpstr>
      <vt:lpstr>Giant Impacts</vt:lpstr>
      <vt:lpstr> Lunar Interior: Differentiated</vt:lpstr>
      <vt:lpstr>Moon: Far vs near side largest basin: may be from volcanic upwelling, not impact video+interview (Nature 2014) </vt:lpstr>
      <vt:lpstr>Lunar Libration (seen from Earth)</vt:lpstr>
      <vt:lpstr>Moon’s composition</vt:lpstr>
      <vt:lpstr> Impact Model for Moon Origin</vt:lpstr>
      <vt:lpstr>View of Moon after formation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4: Formation of Sun-Earth-Moon System</dc:title>
  <dc:creator>Microsoft Office User</dc:creator>
  <cp:lastModifiedBy>Microsoft Office User</cp:lastModifiedBy>
  <cp:revision>2</cp:revision>
  <dcterms:created xsi:type="dcterms:W3CDTF">2020-01-14T17:50:28Z</dcterms:created>
  <dcterms:modified xsi:type="dcterms:W3CDTF">2023-11-17T18:26:39Z</dcterms:modified>
</cp:coreProperties>
</file>